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</p:sldMasterIdLst>
  <p:notesMasterIdLst>
    <p:notesMasterId r:id="rId100"/>
  </p:notesMasterIdLst>
  <p:handoutMasterIdLst>
    <p:handoutMasterId r:id="rId101"/>
  </p:handoutMasterIdLst>
  <p:sldIdLst>
    <p:sldId id="256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  <p:sldId id="277" r:id="rId30"/>
    <p:sldId id="337" r:id="rId31"/>
    <p:sldId id="278" r:id="rId32"/>
    <p:sldId id="338" r:id="rId33"/>
    <p:sldId id="281" r:id="rId34"/>
    <p:sldId id="282" r:id="rId35"/>
    <p:sldId id="283" r:id="rId36"/>
    <p:sldId id="284" r:id="rId37"/>
    <p:sldId id="287" r:id="rId38"/>
    <p:sldId id="286" r:id="rId39"/>
    <p:sldId id="339" r:id="rId40"/>
    <p:sldId id="288" r:id="rId41"/>
    <p:sldId id="289" r:id="rId42"/>
    <p:sldId id="290" r:id="rId43"/>
    <p:sldId id="291" r:id="rId44"/>
    <p:sldId id="293" r:id="rId45"/>
    <p:sldId id="294" r:id="rId46"/>
    <p:sldId id="292" r:id="rId47"/>
    <p:sldId id="295" r:id="rId48"/>
    <p:sldId id="296" r:id="rId49"/>
    <p:sldId id="297" r:id="rId50"/>
    <p:sldId id="340" r:id="rId51"/>
    <p:sldId id="342" r:id="rId52"/>
    <p:sldId id="341" r:id="rId53"/>
    <p:sldId id="301" r:id="rId54"/>
    <p:sldId id="302" r:id="rId55"/>
    <p:sldId id="303" r:id="rId56"/>
    <p:sldId id="352" r:id="rId57"/>
    <p:sldId id="355" r:id="rId58"/>
    <p:sldId id="305" r:id="rId59"/>
    <p:sldId id="354" r:id="rId60"/>
    <p:sldId id="307" r:id="rId61"/>
    <p:sldId id="306" r:id="rId62"/>
    <p:sldId id="308" r:id="rId63"/>
    <p:sldId id="309" r:id="rId64"/>
    <p:sldId id="343" r:id="rId65"/>
    <p:sldId id="312" r:id="rId66"/>
    <p:sldId id="313" r:id="rId67"/>
    <p:sldId id="314" r:id="rId68"/>
    <p:sldId id="315" r:id="rId69"/>
    <p:sldId id="311" r:id="rId70"/>
    <p:sldId id="316" r:id="rId71"/>
    <p:sldId id="317" r:id="rId72"/>
    <p:sldId id="318" r:id="rId73"/>
    <p:sldId id="321" r:id="rId74"/>
    <p:sldId id="319" r:id="rId75"/>
    <p:sldId id="320" r:id="rId76"/>
    <p:sldId id="353" r:id="rId77"/>
    <p:sldId id="326" r:id="rId78"/>
    <p:sldId id="327" r:id="rId79"/>
    <p:sldId id="328" r:id="rId80"/>
    <p:sldId id="329" r:id="rId81"/>
    <p:sldId id="330" r:id="rId82"/>
    <p:sldId id="331" r:id="rId83"/>
    <p:sldId id="332" r:id="rId84"/>
    <p:sldId id="333" r:id="rId85"/>
    <p:sldId id="334" r:id="rId86"/>
    <p:sldId id="335" r:id="rId87"/>
    <p:sldId id="336" r:id="rId88"/>
    <p:sldId id="322" r:id="rId89"/>
    <p:sldId id="323" r:id="rId90"/>
    <p:sldId id="344" r:id="rId91"/>
    <p:sldId id="345" r:id="rId92"/>
    <p:sldId id="346" r:id="rId93"/>
    <p:sldId id="347" r:id="rId94"/>
    <p:sldId id="348" r:id="rId95"/>
    <p:sldId id="324" r:id="rId96"/>
    <p:sldId id="349" r:id="rId97"/>
    <p:sldId id="350" r:id="rId98"/>
    <p:sldId id="310" r:id="rId9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ola Beria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7" autoAdjust="0"/>
    <p:restoredTop sz="95934" autoAdjust="0"/>
  </p:normalViewPr>
  <p:slideViewPr>
    <p:cSldViewPr snapToGrid="0" snapToObjects="1">
      <p:cViewPr varScale="1">
        <p:scale>
          <a:sx n="100" d="100"/>
          <a:sy n="100" d="100"/>
        </p:scale>
        <p:origin x="864" y="1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63" Type="http://schemas.openxmlformats.org/officeDocument/2006/relationships/slide" Target="slides/slide54.xml"/><Relationship Id="rId68" Type="http://schemas.openxmlformats.org/officeDocument/2006/relationships/slide" Target="slides/slide59.xml"/><Relationship Id="rId84" Type="http://schemas.openxmlformats.org/officeDocument/2006/relationships/slide" Target="slides/slide75.xml"/><Relationship Id="rId89" Type="http://schemas.openxmlformats.org/officeDocument/2006/relationships/slide" Target="slides/slide80.xml"/><Relationship Id="rId16" Type="http://schemas.openxmlformats.org/officeDocument/2006/relationships/slide" Target="slides/slide7.xml"/><Relationship Id="rId11" Type="http://schemas.openxmlformats.org/officeDocument/2006/relationships/slide" Target="slides/slide2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74" Type="http://schemas.openxmlformats.org/officeDocument/2006/relationships/slide" Target="slides/slide65.xml"/><Relationship Id="rId79" Type="http://schemas.openxmlformats.org/officeDocument/2006/relationships/slide" Target="slides/slide70.xml"/><Relationship Id="rId102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81.xml"/><Relationship Id="rId95" Type="http://schemas.openxmlformats.org/officeDocument/2006/relationships/slide" Target="slides/slide86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64" Type="http://schemas.openxmlformats.org/officeDocument/2006/relationships/slide" Target="slides/slide55.xml"/><Relationship Id="rId69" Type="http://schemas.openxmlformats.org/officeDocument/2006/relationships/slide" Target="slides/slide60.xml"/><Relationship Id="rId80" Type="http://schemas.openxmlformats.org/officeDocument/2006/relationships/slide" Target="slides/slide71.xml"/><Relationship Id="rId85" Type="http://schemas.openxmlformats.org/officeDocument/2006/relationships/slide" Target="slides/slide76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59" Type="http://schemas.openxmlformats.org/officeDocument/2006/relationships/slide" Target="slides/slide50.xml"/><Relationship Id="rId103" Type="http://schemas.openxmlformats.org/officeDocument/2006/relationships/presProps" Target="presProps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slide" Target="slides/slide53.xml"/><Relationship Id="rId70" Type="http://schemas.openxmlformats.org/officeDocument/2006/relationships/slide" Target="slides/slide61.xml"/><Relationship Id="rId75" Type="http://schemas.openxmlformats.org/officeDocument/2006/relationships/slide" Target="slides/slide66.xml"/><Relationship Id="rId83" Type="http://schemas.openxmlformats.org/officeDocument/2006/relationships/slide" Target="slides/slide74.xml"/><Relationship Id="rId88" Type="http://schemas.openxmlformats.org/officeDocument/2006/relationships/slide" Target="slides/slide79.xml"/><Relationship Id="rId91" Type="http://schemas.openxmlformats.org/officeDocument/2006/relationships/slide" Target="slides/slide82.xml"/><Relationship Id="rId96" Type="http://schemas.openxmlformats.org/officeDocument/2006/relationships/slide" Target="slides/slide8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6" Type="http://schemas.openxmlformats.org/officeDocument/2006/relationships/tableStyles" Target="tableStyles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slide" Target="slides/slide56.xml"/><Relationship Id="rId73" Type="http://schemas.openxmlformats.org/officeDocument/2006/relationships/slide" Target="slides/slide64.xml"/><Relationship Id="rId78" Type="http://schemas.openxmlformats.org/officeDocument/2006/relationships/slide" Target="slides/slide69.xml"/><Relationship Id="rId81" Type="http://schemas.openxmlformats.org/officeDocument/2006/relationships/slide" Target="slides/slide72.xml"/><Relationship Id="rId86" Type="http://schemas.openxmlformats.org/officeDocument/2006/relationships/slide" Target="slides/slide77.xml"/><Relationship Id="rId94" Type="http://schemas.openxmlformats.org/officeDocument/2006/relationships/slide" Target="slides/slide85.xml"/><Relationship Id="rId99" Type="http://schemas.openxmlformats.org/officeDocument/2006/relationships/slide" Target="slides/slide90.xml"/><Relationship Id="rId10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Relationship Id="rId34" Type="http://schemas.openxmlformats.org/officeDocument/2006/relationships/slide" Target="slides/slide25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76" Type="http://schemas.openxmlformats.org/officeDocument/2006/relationships/slide" Target="slides/slide67.xml"/><Relationship Id="rId97" Type="http://schemas.openxmlformats.org/officeDocument/2006/relationships/slide" Target="slides/slide88.xml"/><Relationship Id="rId104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2.xml"/><Relationship Id="rId92" Type="http://schemas.openxmlformats.org/officeDocument/2006/relationships/slide" Target="slides/slide83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0.xml"/><Relationship Id="rId24" Type="http://schemas.openxmlformats.org/officeDocument/2006/relationships/slide" Target="slides/slide15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66" Type="http://schemas.openxmlformats.org/officeDocument/2006/relationships/slide" Target="slides/slide57.xml"/><Relationship Id="rId87" Type="http://schemas.openxmlformats.org/officeDocument/2006/relationships/slide" Target="slides/slide78.xml"/><Relationship Id="rId61" Type="http://schemas.openxmlformats.org/officeDocument/2006/relationships/slide" Target="slides/slide52.xml"/><Relationship Id="rId82" Type="http://schemas.openxmlformats.org/officeDocument/2006/relationships/slide" Target="slides/slide73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56" Type="http://schemas.openxmlformats.org/officeDocument/2006/relationships/slide" Target="slides/slide47.xml"/><Relationship Id="rId77" Type="http://schemas.openxmlformats.org/officeDocument/2006/relationships/slide" Target="slides/slide68.xml"/><Relationship Id="rId100" Type="http://schemas.openxmlformats.org/officeDocument/2006/relationships/notesMaster" Target="notesMasters/notesMaster1.xml"/><Relationship Id="rId105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72" Type="http://schemas.openxmlformats.org/officeDocument/2006/relationships/slide" Target="slides/slide63.xml"/><Relationship Id="rId93" Type="http://schemas.openxmlformats.org/officeDocument/2006/relationships/slide" Target="slides/slide84.xml"/><Relationship Id="rId98" Type="http://schemas.openxmlformats.org/officeDocument/2006/relationships/slide" Target="slides/slide89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6.xml"/><Relationship Id="rId46" Type="http://schemas.openxmlformats.org/officeDocument/2006/relationships/slide" Target="slides/slide37.xml"/><Relationship Id="rId67" Type="http://schemas.openxmlformats.org/officeDocument/2006/relationships/slide" Target="slides/slide58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05-21T19:27:17.914" idx="1">
    <p:pos x="5472" y="569"/>
    <p:text/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B5A8A5-84D7-D249-8B99-24EA4D2FED03}" type="datetimeFigureOut">
              <a:rPr lang="it-IT" smtClean="0"/>
              <a:t>11/06/20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A823E-A351-2A45-9545-DF87FE0BBF1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966673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3D4406-FEC7-CA41-8987-A85F13388375}" type="datetimeFigureOut">
              <a:rPr lang="it-IT" smtClean="0"/>
              <a:t>11/06/20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BA91E4-7BE9-FF47-9945-9696D931060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229953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07537-0E18-2C4B-BADA-0DFDE79CE716}" type="datetime1">
              <a:rPr lang="it-IT" smtClean="0"/>
              <a:t>11/06/20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5120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A5999-7C6F-2E49-8C61-4CEDCCB6CE78}" type="datetime1">
              <a:rPr lang="it-IT" smtClean="0"/>
              <a:t>11/06/20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37383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E4689-B58D-6B45-976F-42B3F53E1896}" type="datetime1">
              <a:rPr lang="it-IT" smtClean="0"/>
              <a:t>11/06/20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2866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4BD65-D0A3-5445-A002-93FC893F09B9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61150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1C96F-6C8E-6B4C-A355-2951B2E21CE3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11412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4FDF5-1EC5-1F42-924D-7D03538DBA6C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12253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AC0E-1EEF-2644-B6A2-6BD987D9934B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3647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F018F-66FC-EF48-811F-2EB84F7105B1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58995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8BD8B-CCD8-D44E-9962-CA41C0E775E2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08271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1E649-3824-334D-B8B4-165413EC09A1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31803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29F85-7056-4246-8C32-F13E50F97869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7545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753F6-8924-E345-81FA-3FED326F641A}" type="datetime1">
              <a:rPr lang="it-IT" smtClean="0"/>
              <a:t>11/06/20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6569934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88676-5960-7343-B424-F49C3CAE9BFE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45619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E4E4C-4C22-E845-9141-BBC898CE0983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98319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1D925F-AC34-5842-972D-1284950D5603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66481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66E56-9FD4-7543-A29B-968F8C367766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61150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8112D-319A-994D-A707-D3210F84798F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11412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4033F-5249-5149-9BD6-F1F812E19EAD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122534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9CF70-690E-CB41-B8E7-8CB40020F284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36476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29791-A8A8-E94A-AE2E-D16FA976325F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58995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230E9-516C-7F42-A3E3-68C11BD7A760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08271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24693-A748-3340-8275-306D264F0D4D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3180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981AB-3D2E-5B4F-B505-13FB93F18781}" type="datetime1">
              <a:rPr lang="it-IT" smtClean="0"/>
              <a:t>11/06/20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57028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E43CE-B423-2343-A8F6-50770041F1BE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754538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098A0-23B4-8240-9312-022D15C16906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45619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DE164-791D-E94B-8B3D-D9EB1640B1DE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98319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52DC50-8A03-3542-BF04-F821D5C33FAF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66481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81B0D2-4580-E04B-9C28-257ED6A70577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61150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08ED-99C1-D34B-A3BE-86978991A6B8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114123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45B70B-7973-5A46-9016-12CA47DE76C6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12253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A6F21-79F9-2B45-993F-7E093669FE8F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3647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D1F5C-1465-954A-8ECE-6BF48B055041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58995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223193-4548-FD44-B46C-13DD2E23B282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082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767D0-8297-8647-942C-3DF1C41A313A}" type="datetime1">
              <a:rPr lang="it-IT" smtClean="0"/>
              <a:t>11/06/20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5384200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9E2C-3F84-1A41-870B-710FB1252104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31803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8E8B9-2091-8E4E-81A4-10DC8A00CD16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75453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CB7BD-12B2-4744-BD87-B9E8D5F9C2DC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456198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57ECF0-2850-7B41-A24F-EF207107FFA1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98319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39EAC0-A01E-404C-9465-E54270E0584E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664815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2B62B6-48CD-614D-BB71-283455A16773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61150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6BF9C-0A32-5B48-9D11-A42B62F1BF83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11412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26B71-B3F4-5F46-9AA8-E31C14194201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12253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A5DD7-123F-EF46-9EF6-ECC590F75E20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36476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74DF07-C320-874F-BBEA-8866077280A4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5899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DF039-05F9-3341-8771-16F2321AE446}" type="datetime1">
              <a:rPr lang="it-IT" smtClean="0"/>
              <a:t>11/06/20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Dottoressa Paola Beria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8457067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74354-2FFF-9544-B00B-8F2FB7B12D54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082714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70E1B-0DBC-DD4A-946E-648D507DD580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31803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CF3EE-1C49-8941-9629-03A50AEBC6AF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754538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9113F-551F-3A40-949E-A30B70B84560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45619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837F62-4665-B94E-A331-836CD441B022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98319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EA34A9-B385-4A46-B4D1-3E967438560C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664815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EBC18-C452-1C40-B703-318CF59D9173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611509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A83D3-353D-9B48-BDB3-7213C8FD65FD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114123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99703-6330-DB4B-8255-4B88045FDF75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122534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6FF905-63D4-9644-917C-4B53999497B5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3647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ED2CF-52BE-504F-89CE-A55BF8558767}" type="datetime1">
              <a:rPr lang="it-IT" smtClean="0"/>
              <a:t>11/06/20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Dottoressa Paola Beria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8649131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FB3CDE-1862-6248-BABE-3B4EECF5FADA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589955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AA038-1E6A-DD47-A2F7-C0F50F347916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08271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BD10D-BF7D-784A-8251-B113C096B95A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318036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FDE24-58CF-B347-95DA-39A12807E4E6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754538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6C47F-2E1E-D14A-979E-7CF1ACDDA639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456198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285C6-F05E-8B40-B92F-D6BB850733EF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983195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E26200-4B40-F749-AE97-B7890355F047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664815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ECA13-0472-854A-9472-C0974C9BF30E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611509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8A97-3BE9-FC45-AFA3-AF33E623891C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114123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D503A-901C-EC49-9BDD-5C3D810AA57F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1225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AC23F-99D8-4549-89CA-3A74A61E1A49}" type="datetime1">
              <a:rPr lang="it-IT" smtClean="0"/>
              <a:t>11/06/20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Dottoressa Paola Beria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799670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0861C-6A6D-684F-B15F-DA68493A3060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3647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F3DB9-D280-2344-BFB1-3FE8E23C300C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589955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A0713-B5FA-7649-B3A1-E9878B53A569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0827143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37927-24D7-244B-9106-7CD69997814B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318036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2858B1-2B41-9742-8357-5003D59E728B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754538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DA001-D74A-2B40-82AC-08035D7CDBFB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456198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B82D5-80C3-A841-8EBC-7268CA240845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983195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BC4B7-9A2A-1246-97A6-6A14A1236253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664815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785BD-3DF9-B542-B446-4403D0DFB117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611509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2A1F23-423C-AD4C-AADA-0A954B09A88C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1141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04F1A-9011-154E-88D9-413016152B48}" type="datetime1">
              <a:rPr lang="it-IT" smtClean="0"/>
              <a:t>11/06/20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933639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B0E95-83AA-E445-BDFE-1A19BEBE31EA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122534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3EC74-AE3B-F748-8634-7E113188760C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3647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B4888-2D6B-F846-8A67-F15CC773145E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589955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4961-48DA-034D-A12B-604DA6F08FE0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082714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B94D2-360C-7844-A3C8-D417276D07C5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318036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E478-E465-2F47-A69F-1A83AF6284C0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754538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E7CA7-89C7-D642-8007-A59594626AE2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456198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4BC13-0A35-114E-8DF3-2D997D4A8CF6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9831953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DFF20-4F1E-364A-84CE-29CB2F3D1C1B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664815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14DC3-55EC-2044-949F-017FD02BB42A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561150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F7316-C7C9-F248-B2FD-FD5ADD084552}" type="datetime1">
              <a:rPr lang="it-IT" smtClean="0"/>
              <a:t>11/06/20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418390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AB464-5324-C748-ADBD-9AB5C5214F7F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114123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2D3B8-3829-E848-A87F-62959B0C1E49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1225344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69A54-F920-0E42-AEC7-D5C7FBD0E5A1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36476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52DB79-E918-3B43-A0A7-936B724CB98A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589955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48CE6-0618-E54F-89B0-8C880F292167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082714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6DBE9-305D-B446-BB9B-3F32F598584A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318036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8C84D-EFF0-2A44-91BC-6A949C5B3CD2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754538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A3DC7B-424F-A549-BC51-CD59D6656A0F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456198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EAE5D-AD22-7F47-BCB3-E2CEAEDD1AA2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5983195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89910-2833-C84D-AFD2-434C6CC299B0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5664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586F57-7201-6243-8E98-1BAD3EE2BB8A}" type="datetime1">
              <a:rPr lang="it-IT" smtClean="0"/>
              <a:t>11/06/20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AC0EA-4CD6-CA42-904E-4EF07D503F4D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42298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53943-ACCC-2847-B87D-5267E9E33319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252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36D33-AEEC-1E4B-BB0C-5BA7638F10CD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252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507C0-D7F6-1142-BEF3-027A12CA7A2A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252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E61D85-9458-6440-8501-C22D948122B8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252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716A0-65EC-C34B-B716-0B57A7F1F2F9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252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F65FA3-24ED-3449-8084-BDCAA5F1FCAC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252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307DC-3488-AF49-9DB7-E8E61281DA6F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252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71BA0-8D2C-F14F-8693-92594AB02F42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11/06/20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>
                <a:solidFill>
                  <a:prstClr val="black">
                    <a:tint val="75000"/>
                  </a:prstClr>
                </a:solidFill>
                <a:latin typeface="Calibri"/>
              </a:rPr>
              <a:t>Dottoressa Paola Beria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AC0EA-4CD6-CA42-904E-4EF07D503F4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2527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5.png"/><Relationship Id="rId5" Type="http://schemas.openxmlformats.org/officeDocument/2006/relationships/image" Target="../media/image6.jpe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32.jpe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7.pn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31.jpg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7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9.xml"/><Relationship Id="rId4" Type="http://schemas.openxmlformats.org/officeDocument/2006/relationships/image" Target="../media/image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0.xml"/><Relationship Id="rId5" Type="http://schemas.openxmlformats.org/officeDocument/2006/relationships/image" Target="../media/image50.jpeg"/><Relationship Id="rId4" Type="http://schemas.openxmlformats.org/officeDocument/2006/relationships/image" Target="../media/image49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6.xml"/><Relationship Id="rId6" Type="http://schemas.openxmlformats.org/officeDocument/2006/relationships/comments" Target="../comments/comment1.xml"/><Relationship Id="rId5" Type="http://schemas.openxmlformats.org/officeDocument/2006/relationships/image" Target="../media/image7.png"/><Relationship Id="rId4" Type="http://schemas.openxmlformats.org/officeDocument/2006/relationships/image" Target="../media/image2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0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40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6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71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9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7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74.jpeg"/><Relationship Id="rId7" Type="http://schemas.openxmlformats.org/officeDocument/2006/relationships/image" Target="../media/image7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75.jpeg"/><Relationship Id="rId5" Type="http://schemas.openxmlformats.org/officeDocument/2006/relationships/image" Target="../media/image35.jpeg"/><Relationship Id="rId4" Type="http://schemas.openxmlformats.org/officeDocument/2006/relationships/image" Target="../media/image21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1.jpeg"/><Relationship Id="rId5" Type="http://schemas.openxmlformats.org/officeDocument/2006/relationships/image" Target="../media/image24.jpeg"/><Relationship Id="rId4" Type="http://schemas.openxmlformats.org/officeDocument/2006/relationships/image" Target="../media/image80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9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8.jpeg"/><Relationship Id="rId5" Type="http://schemas.openxmlformats.org/officeDocument/2006/relationships/image" Target="../media/image87.jpg"/><Relationship Id="rId4" Type="http://schemas.openxmlformats.org/officeDocument/2006/relationships/image" Target="../media/image86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8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9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0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image" Target="../media/image10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9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jpeg"/><Relationship Id="rId4" Type="http://schemas.openxmlformats.org/officeDocument/2006/relationships/image" Target="../media/image98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05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0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47083" y="965826"/>
            <a:ext cx="7707419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it-IT" sz="4800" b="1" i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/>
              </a:rPr>
              <a:t>FITOEMBRIOTERAPIA </a:t>
            </a:r>
          </a:p>
          <a:p>
            <a:pPr algn="ctr"/>
            <a:r>
              <a:rPr lang="it-IT" sz="4800" b="1" i="1" dirty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/>
              </a:rPr>
              <a:t>IN PEDIATRIA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120326" y="5001588"/>
            <a:ext cx="3050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8000"/>
                </a:solidFill>
              </a:rPr>
              <a:t>Quarto incontro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2500811" y="6303975"/>
            <a:ext cx="4281494" cy="365125"/>
          </a:xfrm>
        </p:spPr>
        <p:txBody>
          <a:bodyPr/>
          <a:lstStyle/>
          <a:p>
            <a:r>
              <a:rPr lang="it-IT" sz="2800" b="1" dirty="0"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3565808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70497" y="888158"/>
            <a:ext cx="8268598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>
                <a:latin typeface="Times New Roman"/>
                <a:cs typeface="Times New Roman"/>
              </a:rPr>
              <a:t>Tisana - Decotto depurativo per acne</a:t>
            </a:r>
          </a:p>
          <a:p>
            <a:endParaRPr lang="it-IT" sz="800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Tarassaco		Radice	20g		</a:t>
            </a:r>
            <a:r>
              <a:rPr lang="it-IT" i="1" dirty="0">
                <a:latin typeface="Times New Roman"/>
                <a:cs typeface="Times New Roman"/>
              </a:rPr>
              <a:t>fegato, depurativo, antinfiammatorio</a:t>
            </a:r>
          </a:p>
          <a:p>
            <a:r>
              <a:rPr lang="it-IT" dirty="0">
                <a:latin typeface="Times New Roman"/>
                <a:cs typeface="Times New Roman"/>
              </a:rPr>
              <a:t>Carciofo		Foglia	40g		</a:t>
            </a:r>
            <a:r>
              <a:rPr lang="it-IT" i="1" dirty="0">
                <a:latin typeface="Times New Roman"/>
                <a:cs typeface="Times New Roman"/>
              </a:rPr>
              <a:t>fegato, diuretico</a:t>
            </a:r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Bardana		Radice	40g		</a:t>
            </a:r>
            <a:r>
              <a:rPr lang="it-IT" i="1" dirty="0">
                <a:latin typeface="Times New Roman"/>
                <a:cs typeface="Times New Roman"/>
              </a:rPr>
              <a:t>depurativa, disintossicante</a:t>
            </a:r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Fare un decotto al 3%, bollire per 7-10 minuti. Bere 1 tazza 2-3 volte al giorno.</a:t>
            </a: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447223" y="17040"/>
            <a:ext cx="838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ACNE</a:t>
            </a:r>
            <a:endParaRPr lang="it-IT" dirty="0"/>
          </a:p>
        </p:txBody>
      </p:sp>
      <p:pic>
        <p:nvPicPr>
          <p:cNvPr id="4" name="Immagine 3" descr="images-1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497" y="3350371"/>
            <a:ext cx="2293046" cy="1935932"/>
          </a:xfrm>
          <a:prstGeom prst="rect">
            <a:avLst/>
          </a:prstGeom>
        </p:spPr>
      </p:pic>
      <p:pic>
        <p:nvPicPr>
          <p:cNvPr id="6" name="Immagine 5" descr="Unknown-2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375" y="3765995"/>
            <a:ext cx="2211082" cy="1471375"/>
          </a:xfrm>
          <a:prstGeom prst="rect">
            <a:avLst/>
          </a:prstGeom>
        </p:spPr>
      </p:pic>
      <p:pic>
        <p:nvPicPr>
          <p:cNvPr id="7" name="Immagine 6" descr="images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6608" y="3350371"/>
            <a:ext cx="1840960" cy="2457776"/>
          </a:xfrm>
          <a:prstGeom prst="rect">
            <a:avLst/>
          </a:prstGeom>
        </p:spPr>
      </p:pic>
      <p:sp>
        <p:nvSpPr>
          <p:cNvPr id="9" name="Segnaposto piè di pagina 2"/>
          <p:cNvSpPr txBox="1">
            <a:spLocks/>
          </p:cNvSpPr>
          <p:nvPr/>
        </p:nvSpPr>
        <p:spPr>
          <a:xfrm>
            <a:off x="3181350" y="6326188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926311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87459" y="957390"/>
            <a:ext cx="80084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Oli essenziali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Gli oli essenziali a più ampio spettro antibatterico sono </a:t>
            </a:r>
            <a:r>
              <a:rPr lang="it-IT" b="1" dirty="0">
                <a:latin typeface="Times New Roman"/>
                <a:cs typeface="Times New Roman"/>
              </a:rPr>
              <a:t>Timo, Origano, Limone e Santoreggia</a:t>
            </a:r>
            <a:r>
              <a:rPr lang="it-IT" dirty="0">
                <a:latin typeface="Times New Roman"/>
                <a:cs typeface="Times New Roman"/>
              </a:rPr>
              <a:t>. 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Azioni sulla componente psicologica es Fiori di Bach.</a:t>
            </a: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387459" y="31982"/>
            <a:ext cx="838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ACNE</a:t>
            </a:r>
            <a:endParaRPr lang="it-IT" dirty="0"/>
          </a:p>
        </p:txBody>
      </p:sp>
      <p:pic>
        <p:nvPicPr>
          <p:cNvPr id="4" name="Immagine 3" descr="images-1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137" y="2242634"/>
            <a:ext cx="2574223" cy="1928183"/>
          </a:xfrm>
          <a:prstGeom prst="rect">
            <a:avLst/>
          </a:prstGeom>
        </p:spPr>
      </p:pic>
      <p:pic>
        <p:nvPicPr>
          <p:cNvPr id="5" name="Immagine 4" descr="images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12321" y="3825350"/>
            <a:ext cx="2467371" cy="2467371"/>
          </a:xfrm>
          <a:prstGeom prst="rect">
            <a:avLst/>
          </a:prstGeom>
        </p:spPr>
      </p:pic>
      <p:pic>
        <p:nvPicPr>
          <p:cNvPr id="7" name="Immagine 6" descr="images-1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4981" y="4324827"/>
            <a:ext cx="2381015" cy="1584458"/>
          </a:xfrm>
          <a:prstGeom prst="rect">
            <a:avLst/>
          </a:prstGeom>
        </p:spPr>
      </p:pic>
      <p:pic>
        <p:nvPicPr>
          <p:cNvPr id="9" name="Immagine 8" descr="images-1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312" y="208466"/>
            <a:ext cx="1910684" cy="1345350"/>
          </a:xfrm>
          <a:prstGeom prst="rect">
            <a:avLst/>
          </a:prstGeom>
        </p:spPr>
      </p:pic>
      <p:sp>
        <p:nvSpPr>
          <p:cNvPr id="11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471076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264343" y="626980"/>
            <a:ext cx="4621778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DERMATITE ATOPICA</a:t>
            </a:r>
          </a:p>
        </p:txBody>
      </p:sp>
      <p:sp>
        <p:nvSpPr>
          <p:cNvPr id="5" name="Rettangolo 4"/>
          <p:cNvSpPr/>
          <p:nvPr/>
        </p:nvSpPr>
        <p:spPr>
          <a:xfrm>
            <a:off x="479473" y="1567695"/>
            <a:ext cx="812512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La dermatite atopica è un eczema cronico o cronico-recidivo,                                                colpisce soprattutto i bambini piccoli, nei primi cinque anni di                                          vita, probabilmente a causa di una predisposizione genetica,                                    responsabile dell’ipersensibilità della pelle, e aggravata dall'esposizione allo smog e ad altre sostanze inquinanti.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La pelle atopica è naturalmente più secca e quindi più vulnerabile all'aggressione di agenti esterni come il freddo, l’umidità, la polvere e i pollini. I bambini che ne soffrono possono essere più facilmente soggetti alle allergie.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Il sintomo principale è il prurito intenso, inoltre, possono comparire lesioni eczematose soprattutto sul viso e sulle giunture di gomiti e ginocchia.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Il problema tende a regredire con la pubertà quando si rafforzano i meccanismi di difesa, fino a scomparire completamente.</a:t>
            </a:r>
          </a:p>
        </p:txBody>
      </p:sp>
      <p:pic>
        <p:nvPicPr>
          <p:cNvPr id="6" name="Immagine 5" descr="Unknow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535" y="236573"/>
            <a:ext cx="2167398" cy="2167398"/>
          </a:xfrm>
          <a:prstGeom prst="rect">
            <a:avLst/>
          </a:prstGeom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0857625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37635" y="864639"/>
            <a:ext cx="8734092" cy="576489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Times New Roman"/>
                <a:cs typeface="Times New Roman"/>
              </a:rPr>
              <a:t>	Rosa canina		    		    Noce			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	Antinfiammatorio             			Depurativa</a:t>
            </a:r>
            <a:endParaRPr lang="it-IT" sz="20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	Vitamina C				Antisettica</a:t>
            </a:r>
            <a:endParaRPr lang="it-IT" sz="20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Times New Roman"/>
                <a:cs typeface="Times New Roman"/>
              </a:rPr>
              <a:t>	Ribes nero 				Cedro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	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	Antinfiammatorio       			Cute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	Antiallergico				Prurito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	Antinfiammatorio				Pelle secca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</p:txBody>
      </p:sp>
      <p:pic>
        <p:nvPicPr>
          <p:cNvPr id="4" name="Immagin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468" y="1319312"/>
            <a:ext cx="956871" cy="1076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7355" y="1319312"/>
            <a:ext cx="828601" cy="1076761"/>
          </a:xfrm>
          <a:prstGeom prst="rect">
            <a:avLst/>
          </a:prstGeom>
        </p:spPr>
      </p:pic>
      <p:pic>
        <p:nvPicPr>
          <p:cNvPr id="6" name="Immagin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969" y="4107428"/>
            <a:ext cx="975370" cy="1076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7355" y="4066408"/>
            <a:ext cx="912563" cy="1117781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237635" y="13397"/>
            <a:ext cx="2685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ATOPICA</a:t>
            </a:r>
          </a:p>
        </p:txBody>
      </p:sp>
      <p:sp>
        <p:nvSpPr>
          <p:cNvPr id="10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7298007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38049" y="1005862"/>
            <a:ext cx="900595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Famiglia delle </a:t>
            </a:r>
            <a:r>
              <a:rPr lang="it-IT" sz="2000" dirty="0" err="1">
                <a:latin typeface="Times New Roman"/>
                <a:cs typeface="Times New Roman"/>
              </a:rPr>
              <a:t>Rosaceae</a:t>
            </a:r>
            <a:r>
              <a:rPr lang="it-IT" sz="2000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Arbusto spinoso di 3m; Europa. 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Antenata del roseto moderno.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Il nome “canina” deriva da Plinio il Vecchio: un soldato romano curato dalla rabbia con il decotto delle radici.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La droga sono i giovani getti.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È antinfiammatoria, agisce sulla flogosi localizzata e recidivante, è antiossidante, immunostimolante, antiallergica, vitaminizzante.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Agisce sulle patologie apparato respiratorio. Sulle mucose delle prime vie respiratorie. Faringiti, otiti, tonsilliti, coliti che non si risolvono.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Vitamina C nelle bacche fresche è 20 volte maggiore degli                                   agrumi ma di difficile assunzione.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Favorisce assorbimento Ca e Fe.</a:t>
            </a:r>
          </a:p>
        </p:txBody>
      </p:sp>
      <p:pic>
        <p:nvPicPr>
          <p:cNvPr id="3" name="Immagine 2" descr="rosacanina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879" y="80865"/>
            <a:ext cx="3354582" cy="2230518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400341" y="407566"/>
            <a:ext cx="4801230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Rosa canina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9506" y="4714006"/>
            <a:ext cx="1791825" cy="1303577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237635" y="13397"/>
            <a:ext cx="2685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ATOPICA</a:t>
            </a:r>
          </a:p>
        </p:txBody>
      </p:sp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0427403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14903" y="1032976"/>
            <a:ext cx="8300447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Appartiene alla famiglia delle </a:t>
            </a:r>
            <a:r>
              <a:rPr lang="it-IT" dirty="0" err="1">
                <a:latin typeface="Times New Roman"/>
                <a:cs typeface="Times New Roman"/>
              </a:rPr>
              <a:t>Juglandaceae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30-40m. Maestoso, vive fino 400 anni.                                                                Europa, America, Asia.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Solitario. Lo </a:t>
            </a:r>
            <a:r>
              <a:rPr lang="it-IT" dirty="0" err="1">
                <a:latin typeface="Times New Roman"/>
                <a:cs typeface="Times New Roman"/>
              </a:rPr>
              <a:t>iuglone</a:t>
            </a:r>
            <a:r>
              <a:rPr lang="it-IT" dirty="0">
                <a:latin typeface="Times New Roman"/>
                <a:cs typeface="Times New Roman"/>
              </a:rPr>
              <a:t> impedisce ad altre piante di crescere.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Il frutto è ricco di acidi grassi insaturi, omega 3.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 latino </a:t>
            </a:r>
            <a:r>
              <a:rPr lang="it-IT" dirty="0" err="1">
                <a:latin typeface="Times New Roman"/>
                <a:cs typeface="Times New Roman"/>
              </a:rPr>
              <a:t>Iovis</a:t>
            </a:r>
            <a:r>
              <a:rPr lang="it-IT" dirty="0">
                <a:latin typeface="Times New Roman"/>
                <a:cs typeface="Times New Roman"/>
              </a:rPr>
              <a:t> </a:t>
            </a:r>
            <a:r>
              <a:rPr lang="it-IT" dirty="0" err="1">
                <a:latin typeface="Times New Roman"/>
                <a:cs typeface="Times New Roman"/>
              </a:rPr>
              <a:t>glans</a:t>
            </a:r>
            <a:r>
              <a:rPr lang="it-IT" dirty="0">
                <a:latin typeface="Times New Roman"/>
                <a:cs typeface="Times New Roman"/>
              </a:rPr>
              <a:t>= ghianda di Giove.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</a:t>
            </a:r>
            <a:r>
              <a:rPr lang="it-IT" dirty="0" err="1">
                <a:latin typeface="Times New Roman"/>
                <a:cs typeface="Times New Roman"/>
              </a:rPr>
              <a:t>organotropismo</a:t>
            </a:r>
            <a:r>
              <a:rPr lang="it-IT" dirty="0">
                <a:latin typeface="Times New Roman"/>
                <a:cs typeface="Times New Roman"/>
              </a:rPr>
              <a:t> per cute, mucose, intestino, pancreas, le ghiandole linfatiche e il sistema immunitario.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antinfettivo, antinfiammatorio, antisettico, antibatterico.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Indicato nelle mucose respiratorie infiammate, anche croniche, come sinusiti, mal di gola, otiti croniche suppurate.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Migliora la flora batterica, agisce sulle </a:t>
            </a:r>
            <a:r>
              <a:rPr lang="it-IT" dirty="0" err="1">
                <a:latin typeface="Times New Roman"/>
                <a:cs typeface="Times New Roman"/>
              </a:rPr>
              <a:t>disbiosi</a:t>
            </a:r>
            <a:r>
              <a:rPr lang="it-IT" dirty="0">
                <a:latin typeface="Times New Roman"/>
                <a:cs typeface="Times New Roman"/>
              </a:rPr>
              <a:t> intestinali e parassitosi</a:t>
            </a:r>
            <a:r>
              <a:rPr lang="it-IT" i="1" dirty="0"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195781" y="367688"/>
            <a:ext cx="3547852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Noce</a:t>
            </a:r>
          </a:p>
        </p:txBody>
      </p:sp>
      <p:pic>
        <p:nvPicPr>
          <p:cNvPr id="4" name="Immagine 3" descr="44972b4c-93e0-4608-8e32-69ace7f2608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398" y="242311"/>
            <a:ext cx="2493199" cy="339276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37635" y="13397"/>
            <a:ext cx="2685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ATOPICA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9958140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2716" y="1336622"/>
            <a:ext cx="8695673" cy="4924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Sassifragaceae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Arbusto 2m; Europa e Asia centro-nord.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Pianta pioniera, cresce all’ombra in terreno umido.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Dall’arabo </a:t>
            </a:r>
            <a:r>
              <a:rPr lang="it-IT" dirty="0" err="1">
                <a:latin typeface="Times New Roman"/>
                <a:cs typeface="Times New Roman"/>
              </a:rPr>
              <a:t>Ribas</a:t>
            </a:r>
            <a:r>
              <a:rPr lang="it-IT" dirty="0">
                <a:latin typeface="Times New Roman"/>
                <a:cs typeface="Times New Roman"/>
              </a:rPr>
              <a:t>, nome di un rabarbaro acidulo.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utilizzata sono le gemme e i giovani getti                                                              non lignificati.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Agisce su infiammazioni acute e croniche di ogni natura e origine.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Nel XVIII secolo era noto come “panacea universale” per le sue proprietà terapeutiche antiallergiche, antidolorifiche, antinfiammatorie, è stimolante immunitario e ha azione </a:t>
            </a:r>
            <a:r>
              <a:rPr lang="it-IT" dirty="0" err="1">
                <a:latin typeface="Times New Roman"/>
                <a:cs typeface="Times New Roman"/>
              </a:rPr>
              <a:t>cortison</a:t>
            </a:r>
            <a:r>
              <a:rPr lang="it-IT" dirty="0">
                <a:latin typeface="Times New Roman"/>
                <a:cs typeface="Times New Roman"/>
              </a:rPr>
              <a:t>-simile con attività diretta sulla corteccia surrenalica.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Migliora la resistenza alla fatica, al freddo, allo stress, all’infiammazione.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L’azione antinfiammatoria è molto vasta, rapida e non comporta gastro lesività tipica dei FANS e dei derivati </a:t>
            </a:r>
            <a:r>
              <a:rPr lang="it-IT" dirty="0" err="1">
                <a:latin typeface="Times New Roman"/>
                <a:cs typeface="Times New Roman"/>
              </a:rPr>
              <a:t>cortosteroidei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3" name="Immagine 2" descr="ribes nigrum cop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35" y="181184"/>
            <a:ext cx="2438165" cy="4045081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311733" y="481641"/>
            <a:ext cx="6199783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Ribes nero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37635" y="13397"/>
            <a:ext cx="2685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ATOPICA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42392876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96380" y="888752"/>
            <a:ext cx="8597649" cy="5632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Abietaceae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40m, fino 2000anni. Foreste montuose del                                                                                                    Libano, Turchia SW.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 greco </a:t>
            </a:r>
            <a:r>
              <a:rPr lang="it-IT" dirty="0" err="1">
                <a:latin typeface="Times New Roman"/>
                <a:cs typeface="Times New Roman"/>
              </a:rPr>
              <a:t>Kedro</a:t>
            </a:r>
            <a:r>
              <a:rPr lang="it-IT" dirty="0">
                <a:latin typeface="Times New Roman"/>
                <a:cs typeface="Times New Roman"/>
              </a:rPr>
              <a:t> = una specie di ginepro.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Vitruvio scrive che i templi dell’Asia erano ricoperti del suo legno. Statua di Diana in Efeso. Plinio scrive che con l’olio si ungevano i libri per conservarli. Gli antichi Egizi usavano l’olio nelle imbalsamazioni e come incenso.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i giovani getti.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il gemmoderivato delle sindromi cutanee e </a:t>
            </a:r>
            <a:r>
              <a:rPr lang="it-IT" dirty="0" err="1">
                <a:latin typeface="Times New Roman"/>
                <a:cs typeface="Times New Roman"/>
              </a:rPr>
              <a:t>mucosali</a:t>
            </a:r>
            <a:r>
              <a:rPr lang="it-IT" dirty="0">
                <a:latin typeface="Times New Roman"/>
                <a:cs typeface="Times New Roman"/>
              </a:rPr>
              <a:t> di origine allergica o dismetabolica.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Sindromi dermatologiche con eczemi secchi, recidivanti, dermatosi croniche con </a:t>
            </a:r>
            <a:r>
              <a:rPr lang="it-IT" dirty="0" err="1">
                <a:latin typeface="Times New Roman"/>
                <a:cs typeface="Times New Roman"/>
              </a:rPr>
              <a:t>iper</a:t>
            </a:r>
            <a:r>
              <a:rPr lang="it-IT" dirty="0">
                <a:latin typeface="Times New Roman"/>
                <a:cs typeface="Times New Roman"/>
              </a:rPr>
              <a:t>-cheratosi da cute disidratata. Psoriasi.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Anche per dermatiti allergiche squamose, seborroiche, infettate.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Efficace in caso di prurito di vario genere.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Inoltre è antisettico, espettorante, disinfettante respiratorio</a:t>
            </a:r>
          </a:p>
        </p:txBody>
      </p:sp>
      <p:pic>
        <p:nvPicPr>
          <p:cNvPr id="3" name="Immagine 2" descr="cedro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855" y="237221"/>
            <a:ext cx="3235249" cy="2151172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3130263" y="345923"/>
            <a:ext cx="1271301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Cedro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37635" y="13397"/>
            <a:ext cx="2685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ATOPICA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419226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1795188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45672" y="1001059"/>
            <a:ext cx="851444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Tisana – Infuso popolare per eczemi e dermatiti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Elicriso			Sommità		30g		</a:t>
            </a:r>
            <a:r>
              <a:rPr lang="it-IT" i="1" dirty="0">
                <a:latin typeface="Times New Roman"/>
                <a:cs typeface="Times New Roman"/>
              </a:rPr>
              <a:t>antistaminico </a:t>
            </a:r>
          </a:p>
          <a:p>
            <a:r>
              <a:rPr lang="it-IT" dirty="0">
                <a:latin typeface="Times New Roman"/>
                <a:cs typeface="Times New Roman"/>
              </a:rPr>
              <a:t>Camomilla		Fiori			20g		</a:t>
            </a:r>
            <a:r>
              <a:rPr lang="it-IT" i="1" dirty="0">
                <a:latin typeface="Times New Roman"/>
                <a:cs typeface="Times New Roman"/>
              </a:rPr>
              <a:t>calmante, antinfiammatorio (azulene)</a:t>
            </a:r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Achillea 			Sommità		20g		</a:t>
            </a:r>
            <a:r>
              <a:rPr lang="it-IT" i="1" dirty="0">
                <a:latin typeface="Times New Roman"/>
                <a:cs typeface="Times New Roman"/>
              </a:rPr>
              <a:t>antinfiammatoria (azulene)</a:t>
            </a:r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Timo 			Sommità		15g		</a:t>
            </a:r>
            <a:r>
              <a:rPr lang="it-IT" i="1" dirty="0">
                <a:latin typeface="Times New Roman"/>
                <a:cs typeface="Times New Roman"/>
              </a:rPr>
              <a:t>antinfettivo, antibiotico</a:t>
            </a:r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Lavanda			Sommità		15g		</a:t>
            </a:r>
            <a:r>
              <a:rPr lang="it-IT" i="1" dirty="0">
                <a:latin typeface="Times New Roman"/>
                <a:cs typeface="Times New Roman"/>
              </a:rPr>
              <a:t>antibatterica</a:t>
            </a:r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Bollire 500ml di acqua, lasciare in infusione 8-10g della mistura. Applicare per 15 minuti impacchi sulle parti interessate. Ripetere 2-3 volte al giorno.</a:t>
            </a: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37635" y="13397"/>
            <a:ext cx="2685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ATOPICA</a:t>
            </a:r>
          </a:p>
        </p:txBody>
      </p:sp>
      <p:pic>
        <p:nvPicPr>
          <p:cNvPr id="6" name="Immagine 5" descr="images-3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289" y="375781"/>
            <a:ext cx="1817030" cy="1361019"/>
          </a:xfrm>
          <a:prstGeom prst="rect">
            <a:avLst/>
          </a:prstGeom>
        </p:spPr>
      </p:pic>
      <p:pic>
        <p:nvPicPr>
          <p:cNvPr id="7" name="Immagine 6" descr="s-l64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6152" y="4889643"/>
            <a:ext cx="2320957" cy="1657308"/>
          </a:xfrm>
          <a:prstGeom prst="rect">
            <a:avLst/>
          </a:prstGeom>
        </p:spPr>
      </p:pic>
      <p:pic>
        <p:nvPicPr>
          <p:cNvPr id="8" name="Immagine 7" descr="carte-da-parati-achillea-millefolium-fiore.jpg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1326" y="3752819"/>
            <a:ext cx="1277825" cy="1927753"/>
          </a:xfrm>
          <a:prstGeom prst="rect">
            <a:avLst/>
          </a:prstGeom>
        </p:spPr>
      </p:pic>
      <p:pic>
        <p:nvPicPr>
          <p:cNvPr id="10" name="Immagine 9" descr="images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0645" y="4174852"/>
            <a:ext cx="1324681" cy="2098652"/>
          </a:xfrm>
          <a:prstGeom prst="rect">
            <a:avLst/>
          </a:prstGeom>
        </p:spPr>
      </p:pic>
      <p:pic>
        <p:nvPicPr>
          <p:cNvPr id="11" name="Immagine 10" descr="426fe5c3-7955-454c-b3ab-eff138f7f78f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894" y="4000416"/>
            <a:ext cx="2575432" cy="1191137"/>
          </a:xfrm>
          <a:prstGeom prst="rect">
            <a:avLst/>
          </a:prstGeom>
        </p:spPr>
      </p:pic>
      <p:sp>
        <p:nvSpPr>
          <p:cNvPr id="1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1892333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22941" y="1120588"/>
            <a:ext cx="74071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Oli essenziali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Oli essenziali di </a:t>
            </a:r>
            <a:r>
              <a:rPr lang="it-IT" b="1" dirty="0">
                <a:latin typeface="Times New Roman"/>
                <a:cs typeface="Times New Roman"/>
              </a:rPr>
              <a:t>Camomilla romana</a:t>
            </a:r>
            <a:r>
              <a:rPr lang="it-IT" dirty="0">
                <a:latin typeface="Times New Roman"/>
                <a:cs typeface="Times New Roman"/>
              </a:rPr>
              <a:t> e di </a:t>
            </a:r>
            <a:r>
              <a:rPr lang="it-IT" b="1" dirty="0">
                <a:latin typeface="Times New Roman"/>
                <a:cs typeface="Times New Roman"/>
              </a:rPr>
              <a:t>Cipresso</a:t>
            </a:r>
            <a:r>
              <a:rPr lang="it-IT" dirty="0">
                <a:latin typeface="Times New Roman"/>
                <a:cs typeface="Times New Roman"/>
              </a:rPr>
              <a:t> sono antinfiammatori. </a:t>
            </a:r>
            <a:r>
              <a:rPr lang="it-IT" b="1" dirty="0">
                <a:latin typeface="Times New Roman"/>
                <a:cs typeface="Times New Roman"/>
              </a:rPr>
              <a:t>Geranio</a:t>
            </a:r>
            <a:r>
              <a:rPr lang="it-IT" dirty="0">
                <a:latin typeface="Times New Roman"/>
                <a:cs typeface="Times New Roman"/>
              </a:rPr>
              <a:t> e </a:t>
            </a:r>
            <a:r>
              <a:rPr lang="it-IT" b="1" dirty="0">
                <a:latin typeface="Times New Roman"/>
                <a:cs typeface="Times New Roman"/>
              </a:rPr>
              <a:t>Lavanda</a:t>
            </a:r>
            <a:r>
              <a:rPr lang="it-IT" dirty="0">
                <a:latin typeface="Times New Roman"/>
                <a:cs typeface="Times New Roman"/>
              </a:rPr>
              <a:t> sono ricostruttivi, il </a:t>
            </a:r>
            <a:r>
              <a:rPr lang="it-IT" b="1" dirty="0">
                <a:latin typeface="Times New Roman"/>
                <a:cs typeface="Times New Roman"/>
              </a:rPr>
              <a:t>Ginepro</a:t>
            </a:r>
            <a:r>
              <a:rPr lang="it-IT" dirty="0">
                <a:latin typeface="Times New Roman"/>
                <a:cs typeface="Times New Roman"/>
              </a:rPr>
              <a:t> depura.</a:t>
            </a: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37635" y="13397"/>
            <a:ext cx="2685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ATOPICA</a:t>
            </a:r>
          </a:p>
        </p:txBody>
      </p:sp>
      <p:pic>
        <p:nvPicPr>
          <p:cNvPr id="4" name="Immagine 3" descr="Unknow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713" y="3479083"/>
            <a:ext cx="2262463" cy="1868593"/>
          </a:xfrm>
          <a:prstGeom prst="rect">
            <a:avLst/>
          </a:prstGeom>
        </p:spPr>
      </p:pic>
      <p:pic>
        <p:nvPicPr>
          <p:cNvPr id="6" name="Immagine 5" descr="images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932" y="2904304"/>
            <a:ext cx="1944357" cy="2921848"/>
          </a:xfrm>
          <a:prstGeom prst="rect">
            <a:avLst/>
          </a:prstGeom>
        </p:spPr>
      </p:pic>
      <p:pic>
        <p:nvPicPr>
          <p:cNvPr id="7" name="Immagine 6" descr="images-1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48981" y="3254978"/>
            <a:ext cx="2733772" cy="2047691"/>
          </a:xfrm>
          <a:prstGeom prst="rect">
            <a:avLst/>
          </a:prstGeom>
        </p:spPr>
      </p:pic>
      <p:pic>
        <p:nvPicPr>
          <p:cNvPr id="9" name="Immagine 8" descr="Unknown-2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6932" y="451775"/>
            <a:ext cx="1913943" cy="1337626"/>
          </a:xfrm>
          <a:prstGeom prst="rect">
            <a:avLst/>
          </a:prstGeom>
        </p:spPr>
      </p:pic>
      <p:pic>
        <p:nvPicPr>
          <p:cNvPr id="12" name="Immagine 11" descr="Schermata 2020-05-30 alle 19.53.41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574" y="2597916"/>
            <a:ext cx="1672771" cy="1967100"/>
          </a:xfrm>
          <a:prstGeom prst="rect">
            <a:avLst/>
          </a:prstGeom>
        </p:spPr>
      </p:pic>
      <p:sp>
        <p:nvSpPr>
          <p:cNvPr id="10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551154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896275" y="467307"/>
            <a:ext cx="1347444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ACNE</a:t>
            </a: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  <p:sp>
        <p:nvSpPr>
          <p:cNvPr id="5" name="Rettangolo 4"/>
          <p:cNvSpPr/>
          <p:nvPr/>
        </p:nvSpPr>
        <p:spPr>
          <a:xfrm>
            <a:off x="285091" y="1313240"/>
            <a:ext cx="8215832" cy="455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L’acne è una dermatite cronico-recidivante legata ad una                                         molteplicità di cause che possono essere ormonali, genetiche                                             e iatrogene, ad esempio a causa dell’uso o abuso di alcuni                                             farmaci, alle quali si associano fattori scatenanti quali quelli                                       ambientali, psicologici, dietetici, cosmetologici.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Durante la pubertà, dall'età di 12-13 anni fino a 18-20 anni, gli androgeni, ormoni maschili prodotti sia nei ragazzi e sia nelle ragazze, stimolano le ghiandole sebacee presenti al livello del volto, del dorso e del tronco e producono una maggiore quantità di sebo formando così un ostruzione allo sbocco della ghiandola che corrisponde alla prima lesione dell'acne e prende il nome di punto nero o comedone.                                Il secondo passo della patologia è una reazione infiammatoria causata delle diverse lesioni quali papule, pustole o anche noduli.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L’acne è anche legata all’alimentazione e allo stile di vita pertanto è bene tenere il peso sotto controllo, ridurre al minimo il consumo di zuccheri, grassi, insaccati e fritti, eliminare i latticini.</a:t>
            </a:r>
          </a:p>
        </p:txBody>
      </p:sp>
      <p:pic>
        <p:nvPicPr>
          <p:cNvPr id="6" name="Immagine 5" descr="Unknow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398" y="197799"/>
            <a:ext cx="2871977" cy="212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5348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12469" y="833304"/>
            <a:ext cx="5231520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28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DERMATITE DA PANNOLINO</a:t>
            </a:r>
          </a:p>
        </p:txBody>
      </p:sp>
      <p:pic>
        <p:nvPicPr>
          <p:cNvPr id="4" name="Immagine 3" descr="Unknown-2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743" y="461155"/>
            <a:ext cx="1744568" cy="176803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505129" y="2228737"/>
            <a:ext cx="747744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È una dermatite della regione inguinale che insorge a carico delle parti convesse e che compare, generalmente, quando il bambino è in grado di posizione seduta, ossia dopo il quinto mese di vita.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Si presenta con l’arrossamento della pelle del sederino e della zona genitale.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Le cause sono lo sfregamento diretto del pannolino sulla cute, causata dal contatto con le feci, con la pipì e favorito dall'ambiente caldo-umido che si forma all'interno del pannolino.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Questa dermatite, sebbene banale e spesso transitoria, non deve essere sottovalutata a causa dell'elevato rischio di infezione sia da parte di batteri sia da parte di funghi.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6394665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932188"/>
            <a:ext cx="8545349" cy="542416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Times New Roman"/>
                <a:cs typeface="Times New Roman"/>
              </a:rPr>
              <a:t>     Cedro			      Rosa canina 			Olmo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Eczema secco		   Antinfiammatoria			Eczema umido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Dermatiti croniche		   Vitamina C			Drenaggio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						              Regola ghiandole </a:t>
            </a:r>
            <a:r>
              <a:rPr lang="it-IT" sz="1800" dirty="0" err="1">
                <a:latin typeface="Times New Roman"/>
                <a:cs typeface="Times New Roman"/>
              </a:rPr>
              <a:t>seb</a:t>
            </a:r>
            <a:r>
              <a:rPr lang="it-IT" sz="1800" dirty="0">
                <a:latin typeface="Times New Roman"/>
                <a:cs typeface="Times New Roman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976" y="1400021"/>
            <a:ext cx="912563" cy="1117781"/>
          </a:xfrm>
          <a:prstGeom prst="rect">
            <a:avLst/>
          </a:prstGeom>
        </p:spPr>
      </p:pic>
      <p:pic>
        <p:nvPicPr>
          <p:cNvPr id="5" name="Immagin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105" y="1400021"/>
            <a:ext cx="956871" cy="1117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7101" y="1400021"/>
            <a:ext cx="843623" cy="1117781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87277" y="16531"/>
            <a:ext cx="3420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DA PANNOLINO</a:t>
            </a:r>
          </a:p>
        </p:txBody>
      </p:sp>
      <p:sp>
        <p:nvSpPr>
          <p:cNvPr id="9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5097727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96380" y="888752"/>
            <a:ext cx="8597649" cy="5632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Abietaceae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40m, fino 2000anni. Foreste montuose del                                                                                                    Libano, Turchia SW.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 greco </a:t>
            </a:r>
            <a:r>
              <a:rPr lang="it-IT" dirty="0" err="1">
                <a:latin typeface="Times New Roman"/>
                <a:cs typeface="Times New Roman"/>
              </a:rPr>
              <a:t>Kedro</a:t>
            </a:r>
            <a:r>
              <a:rPr lang="it-IT" dirty="0">
                <a:latin typeface="Times New Roman"/>
                <a:cs typeface="Times New Roman"/>
              </a:rPr>
              <a:t> = una specie di ginepro.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Vitruvio scrive che i templi dell’Asia erano ricoperti del suo legno. Statua di Diana in Efeso. Plinio scrive che con l’olio si ungevano i libri per conservarli. Gli antichi Egizi usavano l’olio nelle imbalsamazioni e come incenso.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i giovani getti.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il gemmoderivato delle sindromi cutanee e </a:t>
            </a:r>
            <a:r>
              <a:rPr lang="it-IT" dirty="0" err="1">
                <a:latin typeface="Times New Roman"/>
                <a:cs typeface="Times New Roman"/>
              </a:rPr>
              <a:t>mucosali</a:t>
            </a:r>
            <a:r>
              <a:rPr lang="it-IT" dirty="0">
                <a:latin typeface="Times New Roman"/>
                <a:cs typeface="Times New Roman"/>
              </a:rPr>
              <a:t> di origine allergica o dismetabolica.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Sindromi dermatologiche con eczemi secchi, recidivanti, dermatosi croniche con </a:t>
            </a:r>
            <a:r>
              <a:rPr lang="it-IT" dirty="0" err="1">
                <a:latin typeface="Times New Roman"/>
                <a:cs typeface="Times New Roman"/>
              </a:rPr>
              <a:t>iper</a:t>
            </a:r>
            <a:r>
              <a:rPr lang="it-IT" dirty="0">
                <a:latin typeface="Times New Roman"/>
                <a:cs typeface="Times New Roman"/>
              </a:rPr>
              <a:t>-cheratosi da cute disidratata. Psoriasi.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Anche per dermatiti allergiche squamose, seborroiche, infettate.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Efficace in caso di prurito di vario genere.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Inoltre è antisettico, espettorante, disinfettante respiratorio</a:t>
            </a:r>
          </a:p>
        </p:txBody>
      </p:sp>
      <p:pic>
        <p:nvPicPr>
          <p:cNvPr id="3" name="Immagine 2" descr="cedro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855" y="237221"/>
            <a:ext cx="3235249" cy="2151172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3130263" y="345923"/>
            <a:ext cx="1271301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Cedro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87277" y="16531"/>
            <a:ext cx="3420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DA PANNOLINO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4066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261450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38049" y="1005862"/>
            <a:ext cx="900595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Famiglia delle </a:t>
            </a:r>
            <a:r>
              <a:rPr lang="it-IT" sz="2000" dirty="0" err="1">
                <a:latin typeface="Times New Roman"/>
                <a:cs typeface="Times New Roman"/>
              </a:rPr>
              <a:t>Rosaceae</a:t>
            </a:r>
            <a:r>
              <a:rPr lang="it-IT" sz="2000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Arbusto spinoso di 3m; Europa. 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Antenata del roseto moderno.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Il nome “canina” deriva da Plinio il Vecchio: un soldato romano curato dalla rabbia con il decotto delle radici.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La droga sono i giovani getti.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È antinfiammatoria, agisce sulla flogosi localizzata e recidivante, è antiossidante, immunostimolante, antiallergica, vitaminizzante.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Agisce sulle patologie apparato respiratorio. Sulle mucose delle prime vie respiratorie. Faringiti, otiti, tonsilliti, coliti che non si risolvono.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Vitamina C nelle bacche fresche è 20 volte maggiore degli                                   agrumi ma di difficile assunzione.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Favorisce assorbimento Ca e Fe.</a:t>
            </a:r>
          </a:p>
        </p:txBody>
      </p:sp>
      <p:pic>
        <p:nvPicPr>
          <p:cNvPr id="3" name="Immagine 2" descr="rosacanina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879" y="80865"/>
            <a:ext cx="3354582" cy="2230518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9506" y="4714006"/>
            <a:ext cx="1791825" cy="1303577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00341" y="407566"/>
            <a:ext cx="4801230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Rosa canina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87277" y="16531"/>
            <a:ext cx="3420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DA PANNOLINO</a:t>
            </a:r>
          </a:p>
        </p:txBody>
      </p:sp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8753123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70498" y="936903"/>
            <a:ext cx="8441318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Ulmaceae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di 50m; 500 anni; Europa, Asia </a:t>
            </a:r>
            <a:r>
              <a:rPr lang="it-IT" dirty="0" err="1">
                <a:latin typeface="Times New Roman"/>
                <a:cs typeface="Times New Roman"/>
              </a:rPr>
              <a:t>medit</a:t>
            </a:r>
            <a:r>
              <a:rPr lang="it-IT" dirty="0">
                <a:latin typeface="Times New Roman"/>
                <a:cs typeface="Times New Roman"/>
              </a:rPr>
              <a:t>., America nord.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Nei boschi, siepi, zone incolte, vicino torrenti, fino a 1200m.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Sacro per greci e romani; Plinio scrive dell’uso delle fibre della corteccia per cicatrizzare ferite, ulcere, ustioni, piaghe, ascessi, lebbra.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</a:t>
            </a:r>
            <a:r>
              <a:rPr lang="it-IT" dirty="0" err="1">
                <a:latin typeface="Times New Roman"/>
                <a:cs typeface="Times New Roman"/>
              </a:rPr>
              <a:t>organotropismo</a:t>
            </a:r>
            <a:r>
              <a:rPr lang="it-IT" dirty="0">
                <a:latin typeface="Times New Roman"/>
                <a:cs typeface="Times New Roman"/>
              </a:rPr>
              <a:t> per la cute, le mucose, il fegato.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dermoprotettivo e normalizza la secrezione delle ghiandole sebacee, agisce in svariate affezioni.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indicato nelle sindromi cutanee di tipo infiammatoria, soprattutto a carico delle ghiandole sebacee.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Nell’acne giovanile e rosacea, dermatite seborroica, dermatiti e dermatosi umide e eczema con infiammazione e vesciche.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Normalizza la secrezione seborroica del cuoio capelluto. </a:t>
            </a:r>
          </a:p>
        </p:txBody>
      </p:sp>
      <p:pic>
        <p:nvPicPr>
          <p:cNvPr id="4" name="Immagine 3" descr="olmo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50" y="180096"/>
            <a:ext cx="2887385" cy="1919871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185860" y="400110"/>
            <a:ext cx="1164902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Olmo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87277" y="16531"/>
            <a:ext cx="3420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DA PANNOLINO</a:t>
            </a:r>
          </a:p>
        </p:txBody>
      </p:sp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40665716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56235" y="1285633"/>
            <a:ext cx="84876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Tisana popolare per dermatiti allergiche – uso esterno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Camomilla	Sommità	60g		</a:t>
            </a:r>
            <a:r>
              <a:rPr lang="it-IT" i="1" dirty="0">
                <a:latin typeface="Times New Roman"/>
                <a:cs typeface="Times New Roman"/>
              </a:rPr>
              <a:t>calmante, antinfiammatorio (azulene)</a:t>
            </a:r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Elicriso		Sommità	30g		</a:t>
            </a:r>
            <a:r>
              <a:rPr lang="it-IT" i="1" dirty="0">
                <a:latin typeface="Times New Roman"/>
                <a:cs typeface="Times New Roman"/>
              </a:rPr>
              <a:t>antistaminico </a:t>
            </a:r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Achillea 		Sommità	10g		</a:t>
            </a:r>
            <a:r>
              <a:rPr lang="it-IT" i="1" dirty="0">
                <a:latin typeface="Times New Roman"/>
                <a:cs typeface="Times New Roman"/>
              </a:rPr>
              <a:t>antinfiammatoria (azulene)</a:t>
            </a:r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Far bollire in 500ml di acqua, lasciare in infusione per 8-10 minuti. Applicare 2-3 volte al giorno.</a:t>
            </a: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87277" y="16531"/>
            <a:ext cx="3420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DA PANNOLINO</a:t>
            </a:r>
          </a:p>
        </p:txBody>
      </p:sp>
      <p:pic>
        <p:nvPicPr>
          <p:cNvPr id="4" name="Immagine 3" descr="s-l64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380" y="4231088"/>
            <a:ext cx="2437215" cy="1740324"/>
          </a:xfrm>
          <a:prstGeom prst="rect">
            <a:avLst/>
          </a:prstGeom>
        </p:spPr>
      </p:pic>
      <p:pic>
        <p:nvPicPr>
          <p:cNvPr id="6" name="Immagine 5" descr="images-3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881" y="375781"/>
            <a:ext cx="1817030" cy="1361019"/>
          </a:xfrm>
          <a:prstGeom prst="rect">
            <a:avLst/>
          </a:prstGeom>
        </p:spPr>
      </p:pic>
      <p:pic>
        <p:nvPicPr>
          <p:cNvPr id="7" name="Immagine 6" descr="carte-da-parati-achillea-millefolium-fiore.jpg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413" y="3765777"/>
            <a:ext cx="1277825" cy="1927753"/>
          </a:xfrm>
          <a:prstGeom prst="rect">
            <a:avLst/>
          </a:prstGeom>
        </p:spPr>
      </p:pic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5464475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71573" y="1214348"/>
            <a:ext cx="7914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Oli essenziali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Olio essenziale </a:t>
            </a:r>
            <a:r>
              <a:rPr lang="it-IT" b="1" dirty="0">
                <a:latin typeface="Times New Roman"/>
                <a:cs typeface="Times New Roman"/>
              </a:rPr>
              <a:t>Tea </a:t>
            </a:r>
            <a:r>
              <a:rPr lang="it-IT" b="1" dirty="0" err="1">
                <a:latin typeface="Times New Roman"/>
                <a:cs typeface="Times New Roman"/>
              </a:rPr>
              <a:t>tree</a:t>
            </a:r>
            <a:r>
              <a:rPr lang="it-IT" b="1" dirty="0">
                <a:latin typeface="Times New Roman"/>
                <a:cs typeface="Times New Roman"/>
              </a:rPr>
              <a:t> </a:t>
            </a:r>
            <a:r>
              <a:rPr lang="it-IT" dirty="0">
                <a:latin typeface="Times New Roman"/>
                <a:cs typeface="Times New Roman"/>
              </a:rPr>
              <a:t>antifungino e antivirale.</a:t>
            </a:r>
            <a:endParaRPr lang="it-IT" b="1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87277" y="16531"/>
            <a:ext cx="3420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DA PANNOLINO</a:t>
            </a:r>
          </a:p>
        </p:txBody>
      </p:sp>
      <p:pic>
        <p:nvPicPr>
          <p:cNvPr id="7" name="Immagine 6" descr="image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244" y="2685272"/>
            <a:ext cx="2857500" cy="2844800"/>
          </a:xfrm>
          <a:prstGeom prst="rect">
            <a:avLst/>
          </a:prstGeom>
        </p:spPr>
      </p:pic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8100555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72129" y="592430"/>
            <a:ext cx="5545108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DERMATITE SEBORROICA</a:t>
            </a:r>
          </a:p>
        </p:txBody>
      </p:sp>
      <p:sp>
        <p:nvSpPr>
          <p:cNvPr id="5" name="Rettangolo 4"/>
          <p:cNvSpPr/>
          <p:nvPr/>
        </p:nvSpPr>
        <p:spPr>
          <a:xfrm>
            <a:off x="414678" y="1855965"/>
            <a:ext cx="8241750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La dermatite seborroica è una malattia infiammatoria cronica, caratterizzata da pelle arrossata, eritematosa, squame giallastre e untuose o croste spesse, prurito in aree ricche di ghiandole sebacee.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Nella maggior parte dei casi colpisce il cuoio capelluto, le sopracciglia e i lati del naso, il torace, la zona dei padiglioni auricolari, ma può anche manifestarsi sul petto, sulle ascelle, nell'inguine o sullo scroto.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Nei lattanti è anche nota come crosta lattea perché colpisce la pelle dei bambini in genere durante il periodo dell’allattamento, si manifesta con piccole squame unte e gialle sulla testa, sulla fronte e sulle sopracciglia.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Dipende da un’eccessiva produzione di grasso da parte delle ghiandole sebacee, non ha conseguenze sulla salute ma mette il soggetto in imbarazzo quando si presenta su parti del corpo visibili.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Possibili cause sono anche lo stress ed l’affaticamento, va pertanto cambiato lo stile di vita oltre ad utilizzare rimedi per sfiammare e regolare la produzione di sebo.</a:t>
            </a:r>
          </a:p>
        </p:txBody>
      </p:sp>
      <p:pic>
        <p:nvPicPr>
          <p:cNvPr id="7" name="Immagine 6" descr="Schermata 2020-05-24 alle 19.07.5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075" y="152556"/>
            <a:ext cx="3184214" cy="1703409"/>
          </a:xfrm>
          <a:prstGeom prst="rect">
            <a:avLst/>
          </a:prstGeom>
        </p:spPr>
      </p:pic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0896838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43209" y="965201"/>
            <a:ext cx="8674471" cy="5391149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Times New Roman"/>
                <a:cs typeface="Times New Roman"/>
              </a:rPr>
              <a:t>   Betulla pub		            Noce			Olmo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Depurativo gen.		         Antinfettivo		           Secrezione ghiandole </a:t>
            </a:r>
            <a:r>
              <a:rPr lang="it-IT" sz="1800" dirty="0" err="1">
                <a:latin typeface="Times New Roman"/>
                <a:cs typeface="Times New Roman"/>
              </a:rPr>
              <a:t>seb</a:t>
            </a:r>
            <a:r>
              <a:rPr lang="it-IT" sz="1800" dirty="0">
                <a:latin typeface="Times New Roman"/>
                <a:cs typeface="Times New Roman"/>
              </a:rPr>
              <a:t>.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Remineralizzante		         Depurativo		           Drena cute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Tonico			         Antisettica		           Dermopatie umide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</p:txBody>
      </p:sp>
      <p:pic>
        <p:nvPicPr>
          <p:cNvPr id="4" name="Immagin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598" y="1370706"/>
            <a:ext cx="895778" cy="1076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9676" y="1370706"/>
            <a:ext cx="828601" cy="1076761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7513" y="1370707"/>
            <a:ext cx="812663" cy="1076760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294281" y="12575"/>
            <a:ext cx="3198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SEBORROICA</a:t>
            </a:r>
          </a:p>
        </p:txBody>
      </p:sp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7318393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108717" y="434566"/>
            <a:ext cx="3479037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Betulla pubescente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64379" y="1249489"/>
            <a:ext cx="8864161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Famiglia delle Betulacee.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Albero di 25m, Eurasia, clima freddo, 700-2200m.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Terreni torbosi e umidi, crea humus.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Dal celtico </a:t>
            </a:r>
            <a:r>
              <a:rPr lang="it-IT" sz="2000" dirty="0" err="1">
                <a:latin typeface="Times New Roman"/>
                <a:cs typeface="Times New Roman"/>
              </a:rPr>
              <a:t>Betu</a:t>
            </a:r>
            <a:r>
              <a:rPr lang="it-IT" sz="2000" dirty="0">
                <a:latin typeface="Times New Roman"/>
                <a:cs typeface="Times New Roman"/>
              </a:rPr>
              <a:t> o </a:t>
            </a:r>
            <a:r>
              <a:rPr lang="it-IT" sz="2000" dirty="0" err="1">
                <a:latin typeface="Times New Roman"/>
                <a:cs typeface="Times New Roman"/>
              </a:rPr>
              <a:t>Beth</a:t>
            </a:r>
            <a:r>
              <a:rPr lang="it-IT" sz="2000" dirty="0">
                <a:latin typeface="Times New Roman"/>
                <a:cs typeface="Times New Roman"/>
              </a:rPr>
              <a:t>, nome dell’albero. I celti lo dedicarono al primo mese dell’anno celtico. </a:t>
            </a:r>
            <a:r>
              <a:rPr lang="it-IT" sz="2000" dirty="0" err="1">
                <a:latin typeface="Times New Roman"/>
                <a:cs typeface="Times New Roman"/>
              </a:rPr>
              <a:t>Pubescens</a:t>
            </a:r>
            <a:r>
              <a:rPr lang="it-IT" sz="2000" dirty="0">
                <a:latin typeface="Times New Roman"/>
                <a:cs typeface="Times New Roman"/>
              </a:rPr>
              <a:t> per la leggera peluria setosa sulle foglie.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I romani usavano i rami per fare cerchi ai tini e botti perché resiste all’umidità.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La droga sono le gemme e gli amenti.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Le gemme hanno azione sulle ossa, metabolismo generale, sistema reticolo endoteliale.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Ha intensa attività diuretica e depurativa, per i tessuti infiltrati da eccesso di scorie.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È antistaminica, antinfiammatoria, epatoprotettrice, tonico stimolante, è un ottimo drenante e prepara l’organismo all’azione di altri rimedi.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Stimola la peristalsi intestinale.</a:t>
            </a:r>
          </a:p>
        </p:txBody>
      </p:sp>
      <p:pic>
        <p:nvPicPr>
          <p:cNvPr id="4" name="Immagine 3" descr="betulla pu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191" y="-5261"/>
            <a:ext cx="3382350" cy="2692067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94281" y="12575"/>
            <a:ext cx="3198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SEBORROICA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469526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8927759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82706" y="1434353"/>
            <a:ext cx="77245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75651" y="824108"/>
            <a:ext cx="8836611" cy="5897367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Times New Roman"/>
                <a:cs typeface="Times New Roman"/>
              </a:rPr>
              <a:t>Betulla pub.	          Platano 	             Ribes nero 	             Olmo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Depurativo	            Cute		Antinfiammatorio	               Cute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Drenante		            Acne </a:t>
            </a:r>
            <a:r>
              <a:rPr lang="it-IT" sz="1800" dirty="0" err="1">
                <a:latin typeface="Times New Roman"/>
                <a:cs typeface="Times New Roman"/>
              </a:rPr>
              <a:t>giov</a:t>
            </a:r>
            <a:r>
              <a:rPr lang="it-IT" sz="1800" dirty="0">
                <a:latin typeface="Times New Roman"/>
                <a:cs typeface="Times New Roman"/>
              </a:rPr>
              <a:t>.	                Antiallergico	     secrezione ghiandole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 err="1">
                <a:latin typeface="Times New Roman"/>
                <a:cs typeface="Times New Roman"/>
              </a:rPr>
              <a:t>Rimineralizzante</a:t>
            </a:r>
            <a:r>
              <a:rPr lang="it-IT" sz="1800" dirty="0">
                <a:latin typeface="Times New Roman"/>
                <a:cs typeface="Times New Roman"/>
              </a:rPr>
              <a:t>	            Vitiligine					sebacee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b="1" i="1" dirty="0">
                <a:latin typeface="Times New Roman"/>
                <a:cs typeface="Times New Roman"/>
              </a:rPr>
              <a:t>Se pustolosa con dermatite infetta:			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Times New Roman"/>
                <a:cs typeface="Times New Roman"/>
              </a:rPr>
              <a:t>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Times New Roman"/>
                <a:cs typeface="Times New Roman"/>
              </a:rPr>
              <a:t>            Noce			                   Rosmarino</a:t>
            </a: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		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		   Depurativo				Fegato e Vie biliari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Times New Roman"/>
                <a:cs typeface="Times New Roman"/>
              </a:rPr>
              <a:t>		   </a:t>
            </a:r>
            <a:r>
              <a:rPr lang="it-IT" sz="1800" dirty="0">
                <a:latin typeface="Times New Roman"/>
                <a:cs typeface="Times New Roman"/>
              </a:rPr>
              <a:t>Antisettico				Antisettico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		   Antinfiammatorio				Cicatrizzante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33293" y="0"/>
            <a:ext cx="9242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ACNE</a:t>
            </a:r>
          </a:p>
        </p:txBody>
      </p:sp>
      <p:pic>
        <p:nvPicPr>
          <p:cNvPr id="5" name="Immagin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83" y="1208587"/>
            <a:ext cx="895778" cy="1076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9295" y="1208587"/>
            <a:ext cx="882804" cy="1076760"/>
          </a:xfrm>
          <a:prstGeom prst="rect">
            <a:avLst/>
          </a:prstGeom>
        </p:spPr>
      </p:pic>
      <p:pic>
        <p:nvPicPr>
          <p:cNvPr id="7" name="Immagine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9" y="1208587"/>
            <a:ext cx="975370" cy="1076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5648" y="1208586"/>
            <a:ext cx="812664" cy="1076761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6183" y="4401039"/>
            <a:ext cx="1078108" cy="1166987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63512" y="4401039"/>
            <a:ext cx="975370" cy="1166987"/>
          </a:xfrm>
          <a:prstGeom prst="rect">
            <a:avLst/>
          </a:prstGeom>
        </p:spPr>
      </p:pic>
      <p:sp>
        <p:nvSpPr>
          <p:cNvPr id="11" name="Segnaposto piè di pagina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z="160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5305348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14903" y="1032976"/>
            <a:ext cx="8300447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Appartiene alla famiglia delle </a:t>
            </a:r>
            <a:r>
              <a:rPr lang="it-IT" dirty="0" err="1">
                <a:latin typeface="Times New Roman"/>
                <a:cs typeface="Times New Roman"/>
              </a:rPr>
              <a:t>Juglandaceae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30-40m. Maestoso, vive fino 400 anni.                                                                Europa, America, Asia.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Solitario. Lo </a:t>
            </a:r>
            <a:r>
              <a:rPr lang="it-IT" dirty="0" err="1">
                <a:latin typeface="Times New Roman"/>
                <a:cs typeface="Times New Roman"/>
              </a:rPr>
              <a:t>iuglone</a:t>
            </a:r>
            <a:r>
              <a:rPr lang="it-IT" dirty="0">
                <a:latin typeface="Times New Roman"/>
                <a:cs typeface="Times New Roman"/>
              </a:rPr>
              <a:t> impedisce ad altre piante di crescere.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Il frutto è ricco di acidi grassi insaturi, omega 3.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 latino </a:t>
            </a:r>
            <a:r>
              <a:rPr lang="it-IT" dirty="0" err="1">
                <a:latin typeface="Times New Roman"/>
                <a:cs typeface="Times New Roman"/>
              </a:rPr>
              <a:t>Iovis</a:t>
            </a:r>
            <a:r>
              <a:rPr lang="it-IT" dirty="0">
                <a:latin typeface="Times New Roman"/>
                <a:cs typeface="Times New Roman"/>
              </a:rPr>
              <a:t> </a:t>
            </a:r>
            <a:r>
              <a:rPr lang="it-IT" dirty="0" err="1">
                <a:latin typeface="Times New Roman"/>
                <a:cs typeface="Times New Roman"/>
              </a:rPr>
              <a:t>glans</a:t>
            </a:r>
            <a:r>
              <a:rPr lang="it-IT" dirty="0">
                <a:latin typeface="Times New Roman"/>
                <a:cs typeface="Times New Roman"/>
              </a:rPr>
              <a:t>= ghianda di Giove.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</a:t>
            </a:r>
            <a:r>
              <a:rPr lang="it-IT" dirty="0" err="1">
                <a:latin typeface="Times New Roman"/>
                <a:cs typeface="Times New Roman"/>
              </a:rPr>
              <a:t>organotropismo</a:t>
            </a:r>
            <a:r>
              <a:rPr lang="it-IT" dirty="0">
                <a:latin typeface="Times New Roman"/>
                <a:cs typeface="Times New Roman"/>
              </a:rPr>
              <a:t> per cute, mucose, intestino, pancreas, le ghiandole linfatiche e il sistema immunitario.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antinfettivo, antinfiammatorio, antisettico, antibatterico.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Indicato nelle mucose respiratorie infiammate, anche croniche, come sinusiti, mal di gola, otiti croniche suppurate.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Migliora la flora batterica, agisce sulle </a:t>
            </a:r>
            <a:r>
              <a:rPr lang="it-IT" dirty="0" err="1">
                <a:latin typeface="Times New Roman"/>
                <a:cs typeface="Times New Roman"/>
              </a:rPr>
              <a:t>disbiosi</a:t>
            </a:r>
            <a:r>
              <a:rPr lang="it-IT" dirty="0">
                <a:latin typeface="Times New Roman"/>
                <a:cs typeface="Times New Roman"/>
              </a:rPr>
              <a:t> intestinali e parassitosi</a:t>
            </a:r>
            <a:r>
              <a:rPr lang="it-IT" i="1" dirty="0"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3" name="Immagine 2" descr="44972b4c-93e0-4608-8e32-69ace7f2608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398" y="242311"/>
            <a:ext cx="2493199" cy="339276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195781" y="367688"/>
            <a:ext cx="3547852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Noce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94281" y="12575"/>
            <a:ext cx="3198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SEBORROICA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7095857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70498" y="811153"/>
            <a:ext cx="8441318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Ulmaceae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di 50m; 500 anni; Europa, Asia </a:t>
            </a:r>
            <a:r>
              <a:rPr lang="it-IT" dirty="0" err="1">
                <a:latin typeface="Times New Roman"/>
                <a:cs typeface="Times New Roman"/>
              </a:rPr>
              <a:t>medit</a:t>
            </a:r>
            <a:r>
              <a:rPr lang="it-IT" dirty="0">
                <a:latin typeface="Times New Roman"/>
                <a:cs typeface="Times New Roman"/>
              </a:rPr>
              <a:t>., America nord.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Nei boschi, siepi, zone incolte, vicino torrenti, fino a 1200m.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Sacro per greci e romani; Plinio scrive dell’uso delle fibre della corteccia per cicatrizzare ferite, ulcere, ustioni, piaghe, ascessi, lebbra.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</a:t>
            </a:r>
            <a:r>
              <a:rPr lang="it-IT" dirty="0" err="1">
                <a:latin typeface="Times New Roman"/>
                <a:cs typeface="Times New Roman"/>
              </a:rPr>
              <a:t>organotropismo</a:t>
            </a:r>
            <a:r>
              <a:rPr lang="it-IT" dirty="0">
                <a:latin typeface="Times New Roman"/>
                <a:cs typeface="Times New Roman"/>
              </a:rPr>
              <a:t> per la cute, le mucose, il fegato.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dermoprotettivo e normalizza la secrezione delle ghiandole sebacee, agisce in svariate affezioni.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indicato nelle sindromi cutanee di tipo infiammatoria, soprattutto a carico delle ghiandole sebacee.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Nell’acne giovanile e rosacea, dermatite seborroica, dermatiti e dermatosi umide e eczema con infiammazione e vesciche.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Normalizza la secrezione seborroica del cuoio capelluto. </a:t>
            </a:r>
          </a:p>
        </p:txBody>
      </p:sp>
      <p:pic>
        <p:nvPicPr>
          <p:cNvPr id="4" name="Immagine 3" descr="olmo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50" y="180096"/>
            <a:ext cx="2887385" cy="1919871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185860" y="400110"/>
            <a:ext cx="1164902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Olmo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94281" y="12575"/>
            <a:ext cx="3198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SEBORROICA</a:t>
            </a:r>
          </a:p>
        </p:txBody>
      </p:sp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94413132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08380" y="1004407"/>
            <a:ext cx="7191905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Tisana- Infuso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Elicriso 		Sommità		40g		</a:t>
            </a:r>
            <a:r>
              <a:rPr lang="it-IT" i="1" dirty="0">
                <a:latin typeface="Times New Roman"/>
                <a:cs typeface="Times New Roman"/>
              </a:rPr>
              <a:t>antistaminico </a:t>
            </a:r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Bardana		Radice		20g		</a:t>
            </a:r>
            <a:r>
              <a:rPr lang="it-IT" i="1" dirty="0">
                <a:latin typeface="Times New Roman"/>
                <a:cs typeface="Times New Roman"/>
              </a:rPr>
              <a:t>depurativa, diuretica, cicatrizzante</a:t>
            </a:r>
          </a:p>
          <a:p>
            <a:r>
              <a:rPr lang="it-IT" dirty="0">
                <a:latin typeface="Times New Roman"/>
                <a:cs typeface="Times New Roman"/>
              </a:rPr>
              <a:t>Ribes nero	Foglie		20g		</a:t>
            </a:r>
            <a:r>
              <a:rPr lang="it-IT" i="1" dirty="0">
                <a:latin typeface="Times New Roman"/>
                <a:cs typeface="Times New Roman"/>
              </a:rPr>
              <a:t>antinfiammatorio</a:t>
            </a:r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Fumaria		Sommità		20g		</a:t>
            </a:r>
            <a:r>
              <a:rPr lang="it-IT" i="1" dirty="0">
                <a:latin typeface="Times New Roman"/>
                <a:cs typeface="Times New Roman"/>
              </a:rPr>
              <a:t>epatoprotettore, depurativa</a:t>
            </a:r>
          </a:p>
          <a:p>
            <a:endParaRPr lang="it-IT" i="1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Fare un infuso al 2%. Bere due tazze da tè al giorno.</a:t>
            </a: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94281" y="12575"/>
            <a:ext cx="3198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SEBORROICA</a:t>
            </a:r>
          </a:p>
        </p:txBody>
      </p:sp>
      <p:pic>
        <p:nvPicPr>
          <p:cNvPr id="4" name="Immagine 3" descr="images-3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702" y="323949"/>
            <a:ext cx="2157209" cy="1615825"/>
          </a:xfrm>
          <a:prstGeom prst="rect">
            <a:avLst/>
          </a:prstGeom>
        </p:spPr>
      </p:pic>
      <p:pic>
        <p:nvPicPr>
          <p:cNvPr id="8" name="Immagine 7" descr="Unknown-2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665" y="4631062"/>
            <a:ext cx="2202910" cy="1764083"/>
          </a:xfrm>
          <a:prstGeom prst="rect">
            <a:avLst/>
          </a:prstGeom>
        </p:spPr>
      </p:pic>
      <p:pic>
        <p:nvPicPr>
          <p:cNvPr id="9" name="Immagine 8" descr="Unknown-3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234" y="3654681"/>
            <a:ext cx="2075451" cy="2075451"/>
          </a:xfrm>
          <a:prstGeom prst="rect">
            <a:avLst/>
          </a:prstGeom>
        </p:spPr>
      </p:pic>
      <p:pic>
        <p:nvPicPr>
          <p:cNvPr id="10" name="Immagine 9" descr="Unknown-2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8390" y="3589730"/>
            <a:ext cx="2211082" cy="1471375"/>
          </a:xfrm>
          <a:prstGeom prst="rect">
            <a:avLst/>
          </a:prstGeom>
        </p:spPr>
      </p:pic>
      <p:sp>
        <p:nvSpPr>
          <p:cNvPr id="12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8887184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71573" y="1071111"/>
            <a:ext cx="75273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Oli essenziali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Olio essenziale di  </a:t>
            </a:r>
            <a:r>
              <a:rPr lang="it-IT" b="1" dirty="0">
                <a:latin typeface="Times New Roman"/>
                <a:cs typeface="Times New Roman"/>
              </a:rPr>
              <a:t>Limone, </a:t>
            </a:r>
            <a:r>
              <a:rPr lang="it-IT" dirty="0">
                <a:latin typeface="Times New Roman"/>
                <a:cs typeface="Times New Roman"/>
              </a:rPr>
              <a:t>decongestionante, antisettica e </a:t>
            </a:r>
            <a:r>
              <a:rPr lang="it-IT" b="1" dirty="0">
                <a:latin typeface="Times New Roman"/>
                <a:cs typeface="Times New Roman"/>
              </a:rPr>
              <a:t>Bergamotto</a:t>
            </a:r>
            <a:r>
              <a:rPr lang="it-IT" dirty="0">
                <a:latin typeface="Times New Roman"/>
                <a:cs typeface="Times New Roman"/>
              </a:rPr>
              <a:t>, calmante, antisettico.</a:t>
            </a: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94281" y="12575"/>
            <a:ext cx="3198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DERMATITE SEBORROICA</a:t>
            </a:r>
          </a:p>
        </p:txBody>
      </p:sp>
      <p:pic>
        <p:nvPicPr>
          <p:cNvPr id="4" name="Immagine 3" descr="images-1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833" y="2548439"/>
            <a:ext cx="2749976" cy="1829984"/>
          </a:xfrm>
          <a:prstGeom prst="rect">
            <a:avLst/>
          </a:prstGeom>
        </p:spPr>
      </p:pic>
      <p:pic>
        <p:nvPicPr>
          <p:cNvPr id="7" name="Immagine 6" descr="Unknown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0809" y="2698314"/>
            <a:ext cx="3617423" cy="2593624"/>
          </a:xfrm>
          <a:prstGeom prst="rect">
            <a:avLst/>
          </a:prstGeom>
        </p:spPr>
      </p:pic>
      <p:sp>
        <p:nvSpPr>
          <p:cNvPr id="9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4301746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86302" y="656656"/>
            <a:ext cx="3913050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ERITEMA SOLARE</a:t>
            </a:r>
          </a:p>
        </p:txBody>
      </p:sp>
      <p:pic>
        <p:nvPicPr>
          <p:cNvPr id="4" name="Immagine 3" descr="image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0116" y="181411"/>
            <a:ext cx="2332433" cy="2332433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388760" y="1930736"/>
            <a:ext cx="849307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L'eritema solare è un'infiammazione della pelle, un’ustione                                                      di primo grado, che compare dopo le prime esposizioni al sole                                             nei soggetti con una particolare sensibilità e quindi soprattutto nei bambini.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La pelle, se non opportunamente protetta, dopo l’esposizione solare si presenta arrossata, con delle chiazze in rilievo, con aspetto a grattugia, sensazione di bruciore, prurito intenso ed eventualmente la comparsa di bolle piene di siero.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Le aree più colpite sono quelle più esposte al sole e quindi, in genere, il petto e il volto. Talvolta, però, la reazione eritematosa si può diffondere all'intera superficie del corpo, anche se l'area direttamente esposta è limitata.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Dopo qualche giorno tende a recedere spontaneamente con il progredire dell'abbronzatura.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40613192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897833"/>
            <a:ext cx="8229600" cy="5654503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Times New Roman"/>
                <a:cs typeface="Times New Roman"/>
              </a:rPr>
              <a:t>  	Fico					Ribes nero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           Antiallergico				Antiallergico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           Potenzia azione Ribes			Antinfiammatorio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3161" y="1489694"/>
            <a:ext cx="1125593" cy="1333796"/>
          </a:xfrm>
          <a:prstGeom prst="rect">
            <a:avLst/>
          </a:prstGeom>
        </p:spPr>
      </p:pic>
      <p:pic>
        <p:nvPicPr>
          <p:cNvPr id="5" name="Immagin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274" y="1489694"/>
            <a:ext cx="1207255" cy="1205488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CasellaDiTesto 5"/>
          <p:cNvSpPr txBox="1"/>
          <p:nvPr/>
        </p:nvSpPr>
        <p:spPr>
          <a:xfrm>
            <a:off x="351669" y="2833"/>
            <a:ext cx="2514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ERITEMA SOLARE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2169444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280200" y="973762"/>
            <a:ext cx="8612773" cy="5786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Moraceae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di 12m, tipico del Mediterraneo.                                                                   Originario dell’Asia minore.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Vive tra 0-800m, radici profonde, il fiore è piriforme, il                                                     frutto zuccherino, simbolo di fertilità.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biblico con Ulivo e Vite. Citato nel vecchio testamento come medicinale.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 greco </a:t>
            </a:r>
            <a:r>
              <a:rPr lang="it-IT" dirty="0" err="1">
                <a:latin typeface="Times New Roman"/>
                <a:cs typeface="Times New Roman"/>
              </a:rPr>
              <a:t>Sikos</a:t>
            </a:r>
            <a:r>
              <a:rPr lang="it-IT" dirty="0">
                <a:latin typeface="Times New Roman"/>
                <a:cs typeface="Times New Roman"/>
              </a:rPr>
              <a:t>= fico; carica perché arriva dalla Caria, regione dell’Asia minore.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Agisce sulle funzioni digestive e ha azione regolatrice sulle dinamiche viscerali rette dall’asse </a:t>
            </a:r>
            <a:r>
              <a:rPr lang="it-IT" dirty="0" err="1">
                <a:latin typeface="Times New Roman"/>
                <a:cs typeface="Times New Roman"/>
              </a:rPr>
              <a:t>cortico</a:t>
            </a:r>
            <a:r>
              <a:rPr lang="it-IT" dirty="0">
                <a:latin typeface="Times New Roman"/>
                <a:cs typeface="Times New Roman"/>
              </a:rPr>
              <a:t>-diencefalico.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Normalizza la secrezione dei succhi gastrici.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Mantiene la funzionalità e permeabilità dell’intestino e ripristina la flora batterica.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Per gastriti, dispepsie, disfagie, bruciore di stomaco, turbe dispeptiche, gastroduodeniti </a:t>
            </a:r>
            <a:r>
              <a:rPr lang="mr-IN" dirty="0">
                <a:latin typeface="Times New Roman"/>
                <a:cs typeface="Times New Roman"/>
              </a:rPr>
              <a:t>…</a:t>
            </a:r>
            <a:endParaRPr lang="it-IT" dirty="0">
              <a:latin typeface="Times New Roman"/>
              <a:cs typeface="Times New Roman"/>
            </a:endParaRP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efficace anche nelle manifestazioni psicosomatiche viscerali con spasmi a livello gastrointestinale.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816808" y="390960"/>
            <a:ext cx="936675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Fico</a:t>
            </a:r>
          </a:p>
        </p:txBody>
      </p:sp>
      <p:pic>
        <p:nvPicPr>
          <p:cNvPr id="5" name="Immagine 4" descr="fico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3378" y="428275"/>
            <a:ext cx="2909595" cy="1934639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351669" y="2833"/>
            <a:ext cx="2514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ERITEMA SOLARE</a:t>
            </a:r>
          </a:p>
        </p:txBody>
      </p:sp>
      <p:sp>
        <p:nvSpPr>
          <p:cNvPr id="9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3262574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2716" y="1336622"/>
            <a:ext cx="8695673" cy="4924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Sassifragaceae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Arbusto 2m; Europa e Asia centro-nord.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Pianta pioniera, cresce all’ombra in terreno umido.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Dall’arabo </a:t>
            </a:r>
            <a:r>
              <a:rPr lang="it-IT" dirty="0" err="1">
                <a:latin typeface="Times New Roman"/>
                <a:cs typeface="Times New Roman"/>
              </a:rPr>
              <a:t>Ribas</a:t>
            </a:r>
            <a:r>
              <a:rPr lang="it-IT" dirty="0">
                <a:latin typeface="Times New Roman"/>
                <a:cs typeface="Times New Roman"/>
              </a:rPr>
              <a:t>, nome di un rabarbaro acidulo.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utilizzata sono le gemme e i giovani getti                                                              non lignificati.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Agisce su infiammazioni acute e croniche di ogni natura e origine.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Nel XVIII secolo era noto come “panacea universale” per le sue proprietà terapeutiche antiallergiche, antidolorifiche, antinfiammatorie, è stimolante immunitario e ha azione </a:t>
            </a:r>
            <a:r>
              <a:rPr lang="it-IT" dirty="0" err="1">
                <a:latin typeface="Times New Roman"/>
                <a:cs typeface="Times New Roman"/>
              </a:rPr>
              <a:t>cortison</a:t>
            </a:r>
            <a:r>
              <a:rPr lang="it-IT" dirty="0">
                <a:latin typeface="Times New Roman"/>
                <a:cs typeface="Times New Roman"/>
              </a:rPr>
              <a:t>-simile con attività diretta sulla corteccia surrenalica.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Migliora la resistenza alla fatica, al freddo, allo stress, all’infiammazione.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L’azione antinfiammatoria è molto vasta, rapida e non comporta gastro lesività tipica dei FANS e dei derivati </a:t>
            </a:r>
            <a:r>
              <a:rPr lang="it-IT" dirty="0" err="1">
                <a:latin typeface="Times New Roman"/>
                <a:cs typeface="Times New Roman"/>
              </a:rPr>
              <a:t>cortosteroidei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3" name="Immagine 2" descr="ribes nigrum cop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35" y="181184"/>
            <a:ext cx="2438165" cy="4045081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311733" y="481641"/>
            <a:ext cx="6199783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Ribes nero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351669" y="15408"/>
            <a:ext cx="2514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ERITEMA SOLARE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1333571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71722" y="1208185"/>
            <a:ext cx="8441211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Linimento emolliente per scottature solari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Camomilla	Fiori		40g		</a:t>
            </a:r>
            <a:r>
              <a:rPr lang="it-IT" i="1" dirty="0">
                <a:latin typeface="Times New Roman"/>
                <a:cs typeface="Times New Roman"/>
              </a:rPr>
              <a:t>calmante, antinfiammatorio (azulene)</a:t>
            </a:r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Lilium 		Fiori		40g		</a:t>
            </a:r>
            <a:r>
              <a:rPr lang="it-IT" i="1" dirty="0">
                <a:latin typeface="Times New Roman"/>
                <a:cs typeface="Times New Roman"/>
              </a:rPr>
              <a:t>astringente, curativo per piaghe e scottature</a:t>
            </a:r>
          </a:p>
          <a:p>
            <a:r>
              <a:rPr lang="it-IT" dirty="0">
                <a:latin typeface="Times New Roman"/>
                <a:cs typeface="Times New Roman"/>
              </a:rPr>
              <a:t>Olea 		Olio		300g	</a:t>
            </a:r>
            <a:r>
              <a:rPr lang="it-IT" i="1" dirty="0" err="1">
                <a:latin typeface="Times New Roman"/>
                <a:cs typeface="Times New Roman"/>
              </a:rPr>
              <a:t>Vit</a:t>
            </a:r>
            <a:r>
              <a:rPr lang="it-IT" i="1" dirty="0">
                <a:latin typeface="Times New Roman"/>
                <a:cs typeface="Times New Roman"/>
              </a:rPr>
              <a:t> E (antiossidante), </a:t>
            </a:r>
            <a:r>
              <a:rPr lang="it-IT" i="1" dirty="0" err="1">
                <a:latin typeface="Times New Roman"/>
                <a:cs typeface="Times New Roman"/>
              </a:rPr>
              <a:t>Vit</a:t>
            </a:r>
            <a:r>
              <a:rPr lang="it-IT" i="1" dirty="0">
                <a:latin typeface="Times New Roman"/>
                <a:cs typeface="Times New Roman"/>
              </a:rPr>
              <a:t> A (rigenerante cellulare) 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Lasciare macerare per 5 giorni, scaldare a bagnomaria per alcuni minuti, colare e spremere il residuo. Applicare sulle scottature solari.</a:t>
            </a:r>
          </a:p>
          <a:p>
            <a:r>
              <a:rPr lang="it-IT" sz="2000" dirty="0">
                <a:latin typeface="Times New Roman"/>
                <a:cs typeface="Times New Roman"/>
              </a:rPr>
              <a:t>	</a:t>
            </a: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51669" y="2833"/>
            <a:ext cx="2514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ERITEMA SOLARE</a:t>
            </a:r>
          </a:p>
        </p:txBody>
      </p:sp>
      <p:pic>
        <p:nvPicPr>
          <p:cNvPr id="7" name="Immagine 6" descr="Unknown-4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162" y="3550449"/>
            <a:ext cx="2254716" cy="2254716"/>
          </a:xfrm>
          <a:prstGeom prst="rect">
            <a:avLst/>
          </a:prstGeom>
        </p:spPr>
      </p:pic>
      <p:pic>
        <p:nvPicPr>
          <p:cNvPr id="8" name="Immagine 7" descr="3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9928" y="3550449"/>
            <a:ext cx="1620592" cy="2631669"/>
          </a:xfrm>
          <a:prstGeom prst="rect">
            <a:avLst/>
          </a:prstGeom>
        </p:spPr>
      </p:pic>
      <p:pic>
        <p:nvPicPr>
          <p:cNvPr id="9" name="Immagine 8" descr="Unknown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0735" y="3550448"/>
            <a:ext cx="2008403" cy="2254717"/>
          </a:xfrm>
          <a:prstGeom prst="rect">
            <a:avLst/>
          </a:prstGeom>
        </p:spPr>
      </p:pic>
      <p:sp>
        <p:nvSpPr>
          <p:cNvPr id="11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1215520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51669" y="1344094"/>
            <a:ext cx="827083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Oli essenziali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Oli essenziali di </a:t>
            </a:r>
            <a:r>
              <a:rPr lang="it-IT" b="1" dirty="0">
                <a:latin typeface="Times New Roman"/>
                <a:cs typeface="Times New Roman"/>
              </a:rPr>
              <a:t>Camomilla, </a:t>
            </a:r>
            <a:r>
              <a:rPr lang="it-IT" dirty="0">
                <a:latin typeface="Times New Roman"/>
                <a:cs typeface="Times New Roman"/>
              </a:rPr>
              <a:t>protegge e attenua infiammazione, di </a:t>
            </a:r>
            <a:r>
              <a:rPr lang="it-IT" b="1" dirty="0">
                <a:latin typeface="Times New Roman"/>
                <a:cs typeface="Times New Roman"/>
              </a:rPr>
              <a:t>Neroli</a:t>
            </a:r>
            <a:r>
              <a:rPr lang="it-IT" dirty="0">
                <a:latin typeface="Times New Roman"/>
                <a:cs typeface="Times New Roman"/>
              </a:rPr>
              <a:t>, calmante,  e di </a:t>
            </a:r>
            <a:r>
              <a:rPr lang="it-IT" b="1" dirty="0">
                <a:latin typeface="Times New Roman"/>
                <a:cs typeface="Times New Roman"/>
              </a:rPr>
              <a:t>Rosa</a:t>
            </a:r>
            <a:r>
              <a:rPr lang="it-IT" dirty="0">
                <a:latin typeface="Times New Roman"/>
                <a:cs typeface="Times New Roman"/>
              </a:rPr>
              <a:t>, astringente e tonificante.	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b="1" dirty="0">
                <a:latin typeface="Times New Roman"/>
                <a:cs typeface="Times New Roman"/>
              </a:rPr>
              <a:t>Olio di Canapa</a:t>
            </a:r>
            <a:r>
              <a:rPr lang="it-IT" sz="2000" dirty="0">
                <a:latin typeface="Times New Roman"/>
                <a:cs typeface="Times New Roman"/>
              </a:rPr>
              <a:t>	idratante, </a:t>
            </a:r>
            <a:r>
              <a:rPr lang="it-IT" sz="2000" dirty="0" err="1">
                <a:latin typeface="Times New Roman"/>
                <a:cs typeface="Times New Roman"/>
              </a:rPr>
              <a:t>antiage</a:t>
            </a:r>
            <a:r>
              <a:rPr lang="it-IT" sz="2000" dirty="0">
                <a:latin typeface="Times New Roman"/>
                <a:cs typeface="Times New Roman"/>
              </a:rPr>
              <a:t>	</a:t>
            </a:r>
          </a:p>
          <a:p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51669" y="2833"/>
            <a:ext cx="2514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ERITEMA SOLARE</a:t>
            </a:r>
          </a:p>
        </p:txBody>
      </p:sp>
      <p:pic>
        <p:nvPicPr>
          <p:cNvPr id="4" name="Immagine 3" descr="s-l64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743" y="2536130"/>
            <a:ext cx="2320957" cy="1657308"/>
          </a:xfrm>
          <a:prstGeom prst="rect">
            <a:avLst/>
          </a:prstGeom>
        </p:spPr>
      </p:pic>
      <p:pic>
        <p:nvPicPr>
          <p:cNvPr id="6" name="Immagine 5" descr="Unknown-3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1341" y="127976"/>
            <a:ext cx="2251605" cy="1680044"/>
          </a:xfrm>
          <a:prstGeom prst="rect">
            <a:avLst/>
          </a:prstGeom>
        </p:spPr>
      </p:pic>
      <p:pic>
        <p:nvPicPr>
          <p:cNvPr id="8" name="Immagine 7" descr="Unknown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061" y="4414027"/>
            <a:ext cx="2370339" cy="1775466"/>
          </a:xfrm>
          <a:prstGeom prst="rect">
            <a:avLst/>
          </a:prstGeom>
        </p:spPr>
      </p:pic>
      <p:pic>
        <p:nvPicPr>
          <p:cNvPr id="10" name="Immagine 9" descr="Unknown-2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1800" y="2976956"/>
            <a:ext cx="1701146" cy="1701146"/>
          </a:xfrm>
          <a:prstGeom prst="rect">
            <a:avLst/>
          </a:prstGeom>
        </p:spPr>
      </p:pic>
      <p:sp>
        <p:nvSpPr>
          <p:cNvPr id="9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616191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47223" y="31981"/>
            <a:ext cx="838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ACNE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913819" y="134759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64379" y="1249489"/>
            <a:ext cx="8864161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Famiglia delle Betulacee.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Albero di 25m, Eurasia, clima freddo, 700-2200m.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Terreni torbosi e umidi, crea humus.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Dal celtico </a:t>
            </a:r>
            <a:r>
              <a:rPr lang="it-IT" sz="2000" dirty="0" err="1">
                <a:latin typeface="Times New Roman"/>
                <a:cs typeface="Times New Roman"/>
              </a:rPr>
              <a:t>Betu</a:t>
            </a:r>
            <a:r>
              <a:rPr lang="it-IT" sz="2000" dirty="0">
                <a:latin typeface="Times New Roman"/>
                <a:cs typeface="Times New Roman"/>
              </a:rPr>
              <a:t> o </a:t>
            </a:r>
            <a:r>
              <a:rPr lang="it-IT" sz="2000" dirty="0" err="1">
                <a:latin typeface="Times New Roman"/>
                <a:cs typeface="Times New Roman"/>
              </a:rPr>
              <a:t>Beth</a:t>
            </a:r>
            <a:r>
              <a:rPr lang="it-IT" sz="2000" dirty="0">
                <a:latin typeface="Times New Roman"/>
                <a:cs typeface="Times New Roman"/>
              </a:rPr>
              <a:t>, nome dell’albero. I celti lo dedicarono al primo mese dell’anno celtico. </a:t>
            </a:r>
            <a:r>
              <a:rPr lang="it-IT" sz="2000" dirty="0" err="1">
                <a:latin typeface="Times New Roman"/>
                <a:cs typeface="Times New Roman"/>
              </a:rPr>
              <a:t>Pubescens</a:t>
            </a:r>
            <a:r>
              <a:rPr lang="it-IT" sz="2000" dirty="0">
                <a:latin typeface="Times New Roman"/>
                <a:cs typeface="Times New Roman"/>
              </a:rPr>
              <a:t> per la leggera peluria setosa sulle foglie.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I romani usavano i rami per fare cerchi ai tini e botti perché resiste all’umidità.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La droga sono le gemme e gli amenti.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Le gemme hanno azione sulle ossa, metabolismo generale, sistema reticolo endoteliale.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Ha intensa attività diuretica e depurativa, per i tessuti infiltrati da eccesso di scorie.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È antistaminica, antinfiammatoria, epatoprotettrice, tonico stimolante, è un ottimo drenante e prepara l’organismo all’azione di altri rimedi.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Stimola la peristalsi intestinale.</a:t>
            </a:r>
          </a:p>
        </p:txBody>
      </p:sp>
      <p:pic>
        <p:nvPicPr>
          <p:cNvPr id="5" name="Immagine 4" descr="betulla pub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191" y="-5261"/>
            <a:ext cx="3382350" cy="2692067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1108717" y="434566"/>
            <a:ext cx="3479037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Betulla pubescente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z="160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53053480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988773" y="512318"/>
            <a:ext cx="1826542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HERPES</a:t>
            </a:r>
          </a:p>
        </p:txBody>
      </p:sp>
      <p:sp>
        <p:nvSpPr>
          <p:cNvPr id="5" name="Rettangolo 4"/>
          <p:cNvSpPr/>
          <p:nvPr/>
        </p:nvSpPr>
        <p:spPr>
          <a:xfrm>
            <a:off x="362844" y="1215299"/>
            <a:ext cx="8384295" cy="501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L'herpes simplex è un’infezione virale che colpisce solitamente                                                 il viso, herpes labiale, ma può interessare anche gli organi                                                 genitali, herpes genitale.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Le cause principali dell’herpes simplex sono: il calo di difese immunitarie, gli eritemi solari, le malattie infettive, lo stress e gli sbalzi ormonali.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L’herpes labiale è abbastanza diffuso nei bambini dopo l’anno di età, ma la pubertà è la fascia di età in cui si è più soggetti all'herpes labiale a causa degli sbalzi ormonali.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I sintomi sono: rossore, pizzicore, formicolio, bruciore e a seguire comparsa di vescicole, singole o a grappolo, in una zona del labbro.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I bambini più soggetti all’herpes sono quelli che soffrono di dermatite atopica, che avranno sintomi più evidenti e fastidiosi, i bambini raffreddati che si soffiano spesso il naso irritando la zona sotto le narici, i bambini affaticati o dopo terapia farmacologica e quindi con basse difese immunitarie, le ragazze durante il periodo premestruale.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Per proteggere i bambini dall’herpes bisogna aumentare le loro difese immunitarie e, quindi, agire sull’infiammazione.</a:t>
            </a:r>
          </a:p>
        </p:txBody>
      </p:sp>
      <p:pic>
        <p:nvPicPr>
          <p:cNvPr id="6" name="Immagine 5" descr="Unknown-4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4530" y="220286"/>
            <a:ext cx="2461006" cy="1547912"/>
          </a:xfrm>
          <a:prstGeom prst="rect">
            <a:avLst/>
          </a:prstGeom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39109975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08507" y="903487"/>
            <a:ext cx="8512845" cy="5617341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it-IT" sz="2200" b="1" dirty="0">
                <a:latin typeface="Times New Roman"/>
                <a:cs typeface="Times New Roman"/>
              </a:rPr>
              <a:t>Ribes nero		    Rosa canina			Olmo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Antinfiammatorio		Antinfiammatoria			Drenante cute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Antiallergico		Difese Immunitarie		                Favorisce guarigione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Stimola SI					                vescicole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</p:txBody>
      </p:sp>
      <p:pic>
        <p:nvPicPr>
          <p:cNvPr id="4" name="Immagin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02" y="1452026"/>
            <a:ext cx="975370" cy="1076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Immagin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343" y="1411006"/>
            <a:ext cx="956871" cy="1117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9938" y="1411006"/>
            <a:ext cx="969177" cy="1076760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408507" y="0"/>
            <a:ext cx="12108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HERPES</a:t>
            </a:r>
          </a:p>
        </p:txBody>
      </p:sp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88293266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2716" y="1336622"/>
            <a:ext cx="8695673" cy="4924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Sassifragaceae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Arbusto 2m; Europa e Asia centro-nord.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Pianta pioniera, cresce all’ombra in terreno umido.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Dall’arabo </a:t>
            </a:r>
            <a:r>
              <a:rPr lang="it-IT" dirty="0" err="1">
                <a:latin typeface="Times New Roman"/>
                <a:cs typeface="Times New Roman"/>
              </a:rPr>
              <a:t>Ribas</a:t>
            </a:r>
            <a:r>
              <a:rPr lang="it-IT" dirty="0">
                <a:latin typeface="Times New Roman"/>
                <a:cs typeface="Times New Roman"/>
              </a:rPr>
              <a:t>, nome di un rabarbaro acidulo.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utilizzata sono le gemme e i giovani getti                                                              non lignificati.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Agisce su infiammazioni acute e croniche di ogni natura e origine.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Nel XVIII secolo era noto come “panacea universale” per le sue proprietà terapeutiche antiallergiche, antidolorifiche, antinfiammatorie, è stimolante immunitario e ha azione </a:t>
            </a:r>
            <a:r>
              <a:rPr lang="it-IT" dirty="0" err="1">
                <a:latin typeface="Times New Roman"/>
                <a:cs typeface="Times New Roman"/>
              </a:rPr>
              <a:t>cortison</a:t>
            </a:r>
            <a:r>
              <a:rPr lang="it-IT" dirty="0">
                <a:latin typeface="Times New Roman"/>
                <a:cs typeface="Times New Roman"/>
              </a:rPr>
              <a:t>-simile con attività diretta sulla corteccia surrenalica.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Migliora la resistenza alla fatica, al freddo, allo stress, all’infiammazione.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L’azione antinfiammatoria è molto vasta, rapida e non comporta gastro lesività tipica dei FANS e dei derivati </a:t>
            </a:r>
            <a:r>
              <a:rPr lang="it-IT" dirty="0" err="1">
                <a:latin typeface="Times New Roman"/>
                <a:cs typeface="Times New Roman"/>
              </a:rPr>
              <a:t>cortosteroidei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3" name="Immagine 2" descr="ribes nigrum cop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35" y="181184"/>
            <a:ext cx="2438165" cy="4045081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311733" y="481641"/>
            <a:ext cx="6199783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Ribes nero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408507" y="0"/>
            <a:ext cx="12108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HERPES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96269179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38049" y="1005862"/>
            <a:ext cx="900595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Famiglia delle </a:t>
            </a:r>
            <a:r>
              <a:rPr lang="it-IT" sz="2000" dirty="0" err="1">
                <a:latin typeface="Times New Roman"/>
                <a:cs typeface="Times New Roman"/>
              </a:rPr>
              <a:t>Rosaceae</a:t>
            </a:r>
            <a:r>
              <a:rPr lang="it-IT" sz="2000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Arbusto spinoso di 3m; Europa. 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Antenata del roseto moderno.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Il nome “canina” deriva da Plinio il Vecchio: un soldato romano curato dalla rabbia con il decotto delle radici.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La droga sono i giovani getti.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È antinfiammatoria, agisce sulla flogosi localizzata e recidivante, è antiossidante, immunostimolante, antiallergica, vitaminizzante.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Agisce sulle patologie apparato respiratorio. Sulle mucose delle prime vie respiratorie. Faringiti, otiti, tonsilliti, coliti che non si risolvono.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Vitamina C nelle bacche fresche è 20 volte maggiore degli                                   agrumi ma di difficile assunzione.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Favorisce assorbimento Ca e Fe.</a:t>
            </a:r>
          </a:p>
        </p:txBody>
      </p:sp>
      <p:pic>
        <p:nvPicPr>
          <p:cNvPr id="3" name="Immagine 2" descr="rosacanina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879" y="80865"/>
            <a:ext cx="3354582" cy="2230518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400341" y="407566"/>
            <a:ext cx="4801230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Rosa canina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9506" y="4714006"/>
            <a:ext cx="1791825" cy="1303577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408507" y="0"/>
            <a:ext cx="12108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HERPES</a:t>
            </a:r>
          </a:p>
        </p:txBody>
      </p:sp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8430647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70498" y="811153"/>
            <a:ext cx="8441318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Ulmaceae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di 50m; 500 anni; Europa, Asia </a:t>
            </a:r>
            <a:r>
              <a:rPr lang="it-IT" dirty="0" err="1">
                <a:latin typeface="Times New Roman"/>
                <a:cs typeface="Times New Roman"/>
              </a:rPr>
              <a:t>medit</a:t>
            </a:r>
            <a:r>
              <a:rPr lang="it-IT" dirty="0">
                <a:latin typeface="Times New Roman"/>
                <a:cs typeface="Times New Roman"/>
              </a:rPr>
              <a:t>., America nord.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Nei boschi, siepi, zone incolte, vicino torrenti, fino a 1200m.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Sacro per greci e romani; Plinio scrive dell’uso delle fibre della corteccia per cicatrizzare ferite, ulcere, ustioni, piaghe, ascessi, lebbra.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</a:t>
            </a:r>
            <a:r>
              <a:rPr lang="it-IT" dirty="0" err="1">
                <a:latin typeface="Times New Roman"/>
                <a:cs typeface="Times New Roman"/>
              </a:rPr>
              <a:t>organotropismo</a:t>
            </a:r>
            <a:r>
              <a:rPr lang="it-IT" dirty="0">
                <a:latin typeface="Times New Roman"/>
                <a:cs typeface="Times New Roman"/>
              </a:rPr>
              <a:t> per la cute, le mucose, il fegato.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dermoprotettivo e normalizza la secrezione delle ghiandole sebacee, agisce in svariate affezioni.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indicato nelle sindromi cutanee di tipo infiammatoria, soprattutto a carico delle ghiandole sebacee.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Nell’acne giovanile e rosacea, dermatite seborroica, dermatiti e dermatosi umide e eczema con infiammazione e vesciche.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Normalizza la secrezione seborroica del cuoio capelluto. </a:t>
            </a:r>
          </a:p>
        </p:txBody>
      </p:sp>
      <p:pic>
        <p:nvPicPr>
          <p:cNvPr id="4" name="Immagine 3" descr="olmo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50" y="180096"/>
            <a:ext cx="2887385" cy="1919871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185860" y="400110"/>
            <a:ext cx="1164902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Olmo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408507" y="0"/>
            <a:ext cx="12108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HERPES</a:t>
            </a:r>
          </a:p>
        </p:txBody>
      </p:sp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8127604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52454" y="1130737"/>
            <a:ext cx="813144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Impacco di foglie di noce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Far macerare per 1 ora 30g di foglie di </a:t>
            </a:r>
            <a:r>
              <a:rPr lang="it-IT" b="1" dirty="0">
                <a:latin typeface="Times New Roman"/>
                <a:cs typeface="Times New Roman"/>
              </a:rPr>
              <a:t>Noce</a:t>
            </a:r>
            <a:r>
              <a:rPr lang="it-IT" dirty="0">
                <a:latin typeface="Times New Roman"/>
                <a:cs typeface="Times New Roman"/>
              </a:rPr>
              <a:t> in 1 litro d’acqua a temperatura ambiente, </a:t>
            </a:r>
          </a:p>
          <a:p>
            <a:r>
              <a:rPr lang="it-IT" dirty="0">
                <a:latin typeface="Times New Roman"/>
                <a:cs typeface="Times New Roman"/>
              </a:rPr>
              <a:t>quindi scaldare fino all’ebollizione.  Far bollire per 2 minuti e lasciare in infusione 15 minuti. 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Filtrare e fare impacchi almeno 2 volte al giorno.</a:t>
            </a: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08507" y="0"/>
            <a:ext cx="12108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HERPES</a:t>
            </a:r>
          </a:p>
        </p:txBody>
      </p:sp>
      <p:pic>
        <p:nvPicPr>
          <p:cNvPr id="4" name="Immagine 3" descr="Unknown-2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95" y="2811877"/>
            <a:ext cx="2916500" cy="2187375"/>
          </a:xfrm>
          <a:prstGeom prst="rect">
            <a:avLst/>
          </a:prstGeom>
        </p:spPr>
      </p:pic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6447207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85342" y="1028106"/>
            <a:ext cx="8322159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Times New Roman"/>
                <a:cs typeface="Times New Roman"/>
              </a:rPr>
              <a:t>Applicazioni locali con soluzioni alcoliche o gliceriche estratte da piante medicinali</a:t>
            </a:r>
          </a:p>
          <a:p>
            <a:r>
              <a:rPr lang="it-IT" dirty="0">
                <a:latin typeface="Times New Roman"/>
                <a:cs typeface="Times New Roman"/>
              </a:rPr>
              <a:t>quali </a:t>
            </a:r>
            <a:r>
              <a:rPr lang="it-IT" b="1" dirty="0">
                <a:latin typeface="Times New Roman"/>
                <a:cs typeface="Times New Roman"/>
              </a:rPr>
              <a:t>Propoli, Calendula, </a:t>
            </a:r>
            <a:r>
              <a:rPr lang="it-IT" b="1" dirty="0" err="1">
                <a:latin typeface="Times New Roman"/>
                <a:cs typeface="Times New Roman"/>
              </a:rPr>
              <a:t>Echinacea</a:t>
            </a:r>
            <a:r>
              <a:rPr lang="it-IT" b="1" dirty="0">
                <a:latin typeface="Times New Roman"/>
                <a:cs typeface="Times New Roman"/>
              </a:rPr>
              <a:t>, Ratania e Mirra</a:t>
            </a:r>
            <a:r>
              <a:rPr lang="it-IT" dirty="0">
                <a:latin typeface="Times New Roman"/>
                <a:cs typeface="Times New Roman"/>
              </a:rPr>
              <a:t>. </a:t>
            </a:r>
          </a:p>
          <a:p>
            <a:r>
              <a:rPr lang="it-IT" dirty="0">
                <a:latin typeface="Times New Roman"/>
                <a:cs typeface="Times New Roman"/>
              </a:rPr>
              <a:t>Lasciare il batuffolo a contatto per qualche secondo affinché la sostanza possa agire.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b="1" i="1" dirty="0">
              <a:latin typeface="Times New Roman"/>
              <a:cs typeface="Times New Roman"/>
            </a:endParaRPr>
          </a:p>
          <a:p>
            <a:r>
              <a:rPr lang="it-IT" b="1" i="1" dirty="0">
                <a:latin typeface="Times New Roman"/>
                <a:cs typeface="Times New Roman"/>
              </a:rPr>
              <a:t>Oli essenziali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Olio essenziale di </a:t>
            </a:r>
            <a:r>
              <a:rPr lang="it-IT" b="1" dirty="0">
                <a:latin typeface="Times New Roman"/>
                <a:cs typeface="Times New Roman"/>
              </a:rPr>
              <a:t>Melissa</a:t>
            </a:r>
            <a:r>
              <a:rPr lang="it-IT" dirty="0">
                <a:latin typeface="Times New Roman"/>
                <a:cs typeface="Times New Roman"/>
              </a:rPr>
              <a:t> o di </a:t>
            </a:r>
            <a:r>
              <a:rPr lang="it-IT" b="1" dirty="0">
                <a:latin typeface="Times New Roman"/>
                <a:cs typeface="Times New Roman"/>
              </a:rPr>
              <a:t>Tea </a:t>
            </a:r>
            <a:r>
              <a:rPr lang="it-IT" b="1" dirty="0" err="1">
                <a:latin typeface="Times New Roman"/>
                <a:cs typeface="Times New Roman"/>
              </a:rPr>
              <a:t>tree</a:t>
            </a:r>
            <a:r>
              <a:rPr lang="it-IT" b="1" dirty="0">
                <a:latin typeface="Times New Roman"/>
                <a:cs typeface="Times New Roman"/>
              </a:rPr>
              <a:t>                                                                             </a:t>
            </a:r>
            <a:r>
              <a:rPr lang="it-IT" dirty="0">
                <a:latin typeface="Times New Roman"/>
                <a:cs typeface="Times New Roman"/>
              </a:rPr>
              <a:t>sulla lesione. </a:t>
            </a:r>
          </a:p>
          <a:p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408507" y="0"/>
            <a:ext cx="12108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HERPES</a:t>
            </a:r>
          </a:p>
        </p:txBody>
      </p:sp>
      <p:pic>
        <p:nvPicPr>
          <p:cNvPr id="4" name="Immagine 3" descr="Unknown-3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50" y="2342477"/>
            <a:ext cx="1627606" cy="2115061"/>
          </a:xfrm>
          <a:prstGeom prst="rect">
            <a:avLst/>
          </a:prstGeom>
        </p:spPr>
      </p:pic>
      <p:pic>
        <p:nvPicPr>
          <p:cNvPr id="8" name="Immagine 7" descr="Schermata 2020-05-24 alle 15.46.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602" y="2342475"/>
            <a:ext cx="2178117" cy="2115061"/>
          </a:xfrm>
          <a:prstGeom prst="rect">
            <a:avLst/>
          </a:prstGeom>
        </p:spPr>
      </p:pic>
      <p:pic>
        <p:nvPicPr>
          <p:cNvPr id="9" name="Immagine 8" descr="Schermata 2020-05-24 alle 15.46.5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055" y="2342477"/>
            <a:ext cx="1680916" cy="2115061"/>
          </a:xfrm>
          <a:prstGeom prst="rect">
            <a:avLst/>
          </a:prstGeom>
        </p:spPr>
      </p:pic>
      <p:pic>
        <p:nvPicPr>
          <p:cNvPr id="10" name="Immagine 9" descr="Unknown-3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1925" y="2342475"/>
            <a:ext cx="1922076" cy="2115063"/>
          </a:xfrm>
          <a:prstGeom prst="rect">
            <a:avLst/>
          </a:prstGeom>
        </p:spPr>
      </p:pic>
      <p:pic>
        <p:nvPicPr>
          <p:cNvPr id="11" name="Immagine 10" descr="Unknown.jpe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053" y="2342474"/>
            <a:ext cx="1952477" cy="2115061"/>
          </a:xfrm>
          <a:prstGeom prst="rect">
            <a:avLst/>
          </a:prstGeom>
        </p:spPr>
      </p:pic>
      <p:pic>
        <p:nvPicPr>
          <p:cNvPr id="13" name="Immagine 12" descr="images.jpe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218" y="4681182"/>
            <a:ext cx="1918034" cy="1436674"/>
          </a:xfrm>
          <a:prstGeom prst="rect">
            <a:avLst/>
          </a:prstGeom>
        </p:spPr>
      </p:pic>
      <p:pic>
        <p:nvPicPr>
          <p:cNvPr id="12" name="Immagine 11" descr="images.jpe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708" y="4681182"/>
            <a:ext cx="1720583" cy="1414684"/>
          </a:xfrm>
          <a:prstGeom prst="rect">
            <a:avLst/>
          </a:prstGeom>
        </p:spPr>
      </p:pic>
      <p:sp>
        <p:nvSpPr>
          <p:cNvPr id="14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07625737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852813" y="494880"/>
            <a:ext cx="2738650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PEDICULOSI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285092" y="1218938"/>
            <a:ext cx="8734180" cy="4985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L'infestazione da pidocchi è nota fin dall'antichità: sono state                                                  trovate tracce di uova di pidocchi nelle mummie egizie e nei resti                                                   degli individui sepolti dall'eruzione del Vesuvio nel 79 </a:t>
            </a:r>
            <a:r>
              <a:rPr lang="it-IT" dirty="0" err="1">
                <a:latin typeface="Times New Roman"/>
                <a:cs typeface="Times New Roman"/>
              </a:rPr>
              <a:t>d.c.</a:t>
            </a:r>
            <a:r>
              <a:rPr lang="it-IT" dirty="0">
                <a:latin typeface="Times New Roman"/>
                <a:cs typeface="Times New Roman"/>
              </a:rPr>
              <a:t>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Esistono tre tipi di pidocchi, ma il più frequente è il </a:t>
            </a:r>
            <a:r>
              <a:rPr lang="it-IT" dirty="0" err="1">
                <a:latin typeface="Times New Roman"/>
                <a:cs typeface="Times New Roman"/>
              </a:rPr>
              <a:t>Pediculus</a:t>
            </a:r>
            <a:r>
              <a:rPr lang="it-IT" dirty="0">
                <a:latin typeface="Times New Roman"/>
                <a:cs typeface="Times New Roman"/>
              </a:rPr>
              <a:t>                                                      </a:t>
            </a:r>
            <a:r>
              <a:rPr lang="it-IT" dirty="0" err="1">
                <a:latin typeface="Times New Roman"/>
                <a:cs typeface="Times New Roman"/>
              </a:rPr>
              <a:t>humanus</a:t>
            </a:r>
            <a:r>
              <a:rPr lang="it-IT" dirty="0">
                <a:latin typeface="Times New Roman"/>
                <a:cs typeface="Times New Roman"/>
              </a:rPr>
              <a:t> </a:t>
            </a:r>
            <a:r>
              <a:rPr lang="it-IT" dirty="0" err="1">
                <a:latin typeface="Times New Roman"/>
                <a:cs typeface="Times New Roman"/>
              </a:rPr>
              <a:t>capitis</a:t>
            </a:r>
            <a:r>
              <a:rPr lang="it-IT" dirty="0">
                <a:latin typeface="Times New Roman"/>
                <a:cs typeface="Times New Roman"/>
              </a:rPr>
              <a:t>: già dal suo nome scientifico è palese che il luogo che predilige è il capo, e infatti l'insetto, color bianco sporco o grigio, lungo dai 2 ai 4 mm, è dotato di tre paia di zampe uncinate che gli permettono di attaccarsi alla base dei capelli, dove vive e depone le uova, che sono chiamate lendini; esse sono più piccole di una capocchia di spillo, tondeggianti e un po' oblunghe, biancastre e traslucide, e possono essere scambiate per squamette di forfora.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Questi piccoli insetti parassiti si nutrono del sangue dell'uomo. Per farlo pungono la cute e iniettano al suo interno un liquido urticante.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I pidocchi depositano, dopo 24 o 48 ore dall’accoppiamento, le uova che si attaccano saldamente al capello e da cui si formano ninfe che dopo 7-13 giorni diventano pidocchi adulti in grado di riprodursi. Fortunatamente i pidocchi del capo non sopravvivono più di 2-3 giorni lontani dal corpo.</a:t>
            </a:r>
          </a:p>
        </p:txBody>
      </p:sp>
      <p:pic>
        <p:nvPicPr>
          <p:cNvPr id="5" name="Immagine 4" descr="Unknow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784" y="255670"/>
            <a:ext cx="2224041" cy="2136633"/>
          </a:xfrm>
          <a:prstGeom prst="rect">
            <a:avLst/>
          </a:prstGeom>
        </p:spPr>
      </p:pic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418693271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76169" y="0"/>
            <a:ext cx="1780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PEDICULOSI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516289" y="738604"/>
            <a:ext cx="2071099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>
                <a:latin typeface="Times New Roman"/>
                <a:cs typeface="Times New Roman"/>
              </a:rPr>
              <a:t>    </a:t>
            </a:r>
            <a:r>
              <a:rPr lang="it-IT" sz="2000" b="1" dirty="0">
                <a:latin typeface="Times New Roman"/>
                <a:cs typeface="Times New Roman"/>
              </a:rPr>
              <a:t>Noce</a:t>
            </a:r>
          </a:p>
          <a:p>
            <a:endParaRPr lang="it-IT" sz="2000" dirty="0">
              <a:latin typeface="Times New Roman"/>
              <a:cs typeface="Times New Roman"/>
            </a:endParaRPr>
          </a:p>
          <a:p>
            <a:endParaRPr lang="it-IT" sz="2000" dirty="0">
              <a:latin typeface="Times New Roman"/>
              <a:cs typeface="Times New Roman"/>
            </a:endParaRPr>
          </a:p>
          <a:p>
            <a:endParaRPr lang="it-IT" sz="2000" dirty="0">
              <a:latin typeface="Times New Roman"/>
              <a:cs typeface="Times New Roman"/>
            </a:endParaRPr>
          </a:p>
          <a:p>
            <a:endParaRPr lang="it-IT" sz="2000" dirty="0">
              <a:latin typeface="Times New Roman"/>
              <a:cs typeface="Times New Roman"/>
            </a:endParaRPr>
          </a:p>
          <a:p>
            <a:endParaRPr lang="it-IT" sz="2000" dirty="0">
              <a:latin typeface="Times New Roman"/>
              <a:cs typeface="Times New Roman"/>
            </a:endParaRPr>
          </a:p>
          <a:p>
            <a:r>
              <a:rPr lang="it-IT" sz="2000" dirty="0">
                <a:latin typeface="Times New Roman"/>
                <a:cs typeface="Times New Roman"/>
              </a:rPr>
              <a:t>Depurativo, </a:t>
            </a:r>
          </a:p>
          <a:p>
            <a:r>
              <a:rPr lang="it-IT" sz="2000" dirty="0">
                <a:latin typeface="Times New Roman"/>
                <a:cs typeface="Times New Roman"/>
              </a:rPr>
              <a:t>Antisettico</a:t>
            </a:r>
          </a:p>
          <a:p>
            <a:r>
              <a:rPr lang="it-IT" sz="2000" dirty="0">
                <a:latin typeface="Times New Roman"/>
                <a:cs typeface="Times New Roman"/>
              </a:rPr>
              <a:t>Antinfiammatorio</a:t>
            </a:r>
          </a:p>
          <a:p>
            <a:endParaRPr lang="it-IT" sz="2000" dirty="0">
              <a:latin typeface="Times New Roman"/>
              <a:cs typeface="Times New Roman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5871" y="1290177"/>
            <a:ext cx="1078108" cy="1166987"/>
          </a:xfrm>
          <a:prstGeom prst="rect">
            <a:avLst/>
          </a:prstGeom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5174802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14903" y="1032976"/>
            <a:ext cx="8300447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Appartiene alla famiglia delle </a:t>
            </a:r>
            <a:r>
              <a:rPr lang="it-IT" dirty="0" err="1">
                <a:latin typeface="Times New Roman"/>
                <a:cs typeface="Times New Roman"/>
              </a:rPr>
              <a:t>Juglandaceae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30-40m. Maestoso, vive fino 400 anni.                                                                Europa, America, Asia.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Solitario. Lo </a:t>
            </a:r>
            <a:r>
              <a:rPr lang="it-IT" dirty="0" err="1">
                <a:latin typeface="Times New Roman"/>
                <a:cs typeface="Times New Roman"/>
              </a:rPr>
              <a:t>iuglone</a:t>
            </a:r>
            <a:r>
              <a:rPr lang="it-IT" dirty="0">
                <a:latin typeface="Times New Roman"/>
                <a:cs typeface="Times New Roman"/>
              </a:rPr>
              <a:t> impedisce ad altre piante di crescere.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Il frutto è ricco di acidi grassi insaturi, omega 3.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 latino </a:t>
            </a:r>
            <a:r>
              <a:rPr lang="it-IT" dirty="0" err="1">
                <a:latin typeface="Times New Roman"/>
                <a:cs typeface="Times New Roman"/>
              </a:rPr>
              <a:t>Iovis</a:t>
            </a:r>
            <a:r>
              <a:rPr lang="it-IT" dirty="0">
                <a:latin typeface="Times New Roman"/>
                <a:cs typeface="Times New Roman"/>
              </a:rPr>
              <a:t> </a:t>
            </a:r>
            <a:r>
              <a:rPr lang="it-IT" dirty="0" err="1">
                <a:latin typeface="Times New Roman"/>
                <a:cs typeface="Times New Roman"/>
              </a:rPr>
              <a:t>glans</a:t>
            </a:r>
            <a:r>
              <a:rPr lang="it-IT" dirty="0">
                <a:latin typeface="Times New Roman"/>
                <a:cs typeface="Times New Roman"/>
              </a:rPr>
              <a:t>= ghianda di Giove.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</a:t>
            </a:r>
            <a:r>
              <a:rPr lang="it-IT" dirty="0" err="1">
                <a:latin typeface="Times New Roman"/>
                <a:cs typeface="Times New Roman"/>
              </a:rPr>
              <a:t>organotropismo</a:t>
            </a:r>
            <a:r>
              <a:rPr lang="it-IT" dirty="0">
                <a:latin typeface="Times New Roman"/>
                <a:cs typeface="Times New Roman"/>
              </a:rPr>
              <a:t> per cute, mucose, intestino, pancreas, le ghiandole linfatiche e il sistema immunitario.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antinfettivo, antinfiammatorio, antisettico, antibatterico.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Indicato nelle mucose respiratorie infiammate, anche croniche, come sinusiti, mal di gola, otiti croniche suppurate.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Migliora la flora batterica, agisce sulle </a:t>
            </a:r>
            <a:r>
              <a:rPr lang="it-IT" dirty="0" err="1">
                <a:latin typeface="Times New Roman"/>
                <a:cs typeface="Times New Roman"/>
              </a:rPr>
              <a:t>disbiosi</a:t>
            </a:r>
            <a:r>
              <a:rPr lang="it-IT" dirty="0">
                <a:latin typeface="Times New Roman"/>
                <a:cs typeface="Times New Roman"/>
              </a:rPr>
              <a:t> intestinali e parassitosi</a:t>
            </a:r>
            <a:r>
              <a:rPr lang="it-IT" i="1" dirty="0">
                <a:latin typeface="Times New Roman"/>
                <a:cs typeface="Times New Roman"/>
              </a:rPr>
              <a:t>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195781" y="367688"/>
            <a:ext cx="3547852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Noce</a:t>
            </a:r>
          </a:p>
        </p:txBody>
      </p:sp>
      <p:pic>
        <p:nvPicPr>
          <p:cNvPr id="4" name="Immagine 3" descr="44972b4c-93e0-4608-8e32-69ace7f2608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398" y="242311"/>
            <a:ext cx="2493199" cy="3392760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440597" y="5813"/>
            <a:ext cx="2617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PEDICULOSI</a:t>
            </a:r>
          </a:p>
        </p:txBody>
      </p:sp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875596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02400" y="0"/>
            <a:ext cx="838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ACNE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2460456" y="369332"/>
            <a:ext cx="1529786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Platano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3028950" y="6466687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57299" y="976053"/>
            <a:ext cx="8170190" cy="5509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Platanaceae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imponente, 50m, originario dell’Asia minore, ora si trova                                   ovunque fino a 1700m.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Lungo viali delle città, fa ombra e risana l’aria delle città.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 greco </a:t>
            </a:r>
            <a:r>
              <a:rPr lang="it-IT" dirty="0" err="1">
                <a:latin typeface="Times New Roman"/>
                <a:cs typeface="Times New Roman"/>
              </a:rPr>
              <a:t>Platanos</a:t>
            </a:r>
            <a:r>
              <a:rPr lang="it-IT" dirty="0">
                <a:latin typeface="Times New Roman"/>
                <a:cs typeface="Times New Roman"/>
              </a:rPr>
              <a:t> = ampio, largo, per la grandezza delle foglie.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Nella mitologia è l’albero della dea Madre con la foglia a forma di mano, simbolo della mano della dea che protegge.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Medicina cinese lo consiglia per la pelle e le mucose.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Grande drenante cutaneo, antinfettivo, agisce su flogosi recidivanti, infiammazioni croniche e acute.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Rende il tessuto cutaneo più compatto.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azione di </a:t>
            </a:r>
            <a:r>
              <a:rPr lang="it-IT" dirty="0" err="1">
                <a:latin typeface="Times New Roman"/>
                <a:cs typeface="Times New Roman"/>
              </a:rPr>
              <a:t>ripigmentazione</a:t>
            </a:r>
            <a:r>
              <a:rPr lang="it-IT" dirty="0">
                <a:latin typeface="Times New Roman"/>
                <a:cs typeface="Times New Roman"/>
              </a:rPr>
              <a:t> della pelle in caso di vitiligine.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Inoltre agisce sull’apparato intestinale e cavo orofaringeo proteggendo la mucosa.</a:t>
            </a:r>
          </a:p>
        </p:txBody>
      </p:sp>
      <p:pic>
        <p:nvPicPr>
          <p:cNvPr id="7" name="Immagine 6" descr="Schermata 2020-06-01 alle 15.22.1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6118" y="59056"/>
            <a:ext cx="2130222" cy="3011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53480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35244" y="1500551"/>
            <a:ext cx="829526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Tisana – Decotto per lozione contro lendini e pidocchi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Quassia amara					15g</a:t>
            </a:r>
          </a:p>
          <a:p>
            <a:r>
              <a:rPr lang="it-IT" dirty="0">
                <a:latin typeface="Times New Roman"/>
                <a:cs typeface="Times New Roman"/>
              </a:rPr>
              <a:t>Aceto di vino o di mela			30ml</a:t>
            </a:r>
          </a:p>
          <a:p>
            <a:r>
              <a:rPr lang="it-IT" dirty="0">
                <a:latin typeface="Times New Roman"/>
                <a:cs typeface="Times New Roman"/>
              </a:rPr>
              <a:t>Acqua						500ml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Far bollire 2 cucchiai di Quassia in 1 litro di acqua per 15 minuti. Dopo aver filtrato aggiungere 3 cucchiai di aceto, che favorisce il distacco delle uova. Frizionare il cuoio capelluto, applicare una garza o foulard imbevuto dell’acqua di cottura e lasciare agire per 15 minuti, poi sciacquare con acqua tiepida. </a:t>
            </a: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76169" y="0"/>
            <a:ext cx="1780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PEDICULOSI</a:t>
            </a:r>
          </a:p>
        </p:txBody>
      </p:sp>
      <p:pic>
        <p:nvPicPr>
          <p:cNvPr id="6" name="Immagine 5" descr="CzCj2rJWIAA6oJ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603" y="568563"/>
            <a:ext cx="2371908" cy="2296798"/>
          </a:xfrm>
          <a:prstGeom prst="rect">
            <a:avLst/>
          </a:prstGeom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7083206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76169" y="1269878"/>
            <a:ext cx="7878904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b="1" dirty="0">
                <a:latin typeface="Times New Roman"/>
                <a:cs typeface="Times New Roman"/>
              </a:rPr>
              <a:t>Olio di </a:t>
            </a:r>
            <a:r>
              <a:rPr lang="it-IT" sz="2000" b="1" dirty="0" err="1">
                <a:latin typeface="Times New Roman"/>
                <a:cs typeface="Times New Roman"/>
              </a:rPr>
              <a:t>neem</a:t>
            </a:r>
            <a:endParaRPr lang="it-IT" sz="2000" dirty="0">
              <a:latin typeface="Times New Roman"/>
              <a:cs typeface="Times New Roman"/>
            </a:endParaRP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È l’olio vegetale più indicato in caso di pidocchi.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Ha ottime doti antiparassitarie e antibatteriche,                                                      adatto anche nel caso gli insetti abbiano provocato infiammazioni e rossori al cuoio capelluto. 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Si può usare anche in fase preventiva spargendone qualche goccia sulla cute dei bambini, il problema però è il suo odore spesso sgradito e non solo ai pidocchi!</a:t>
            </a:r>
          </a:p>
        </p:txBody>
      </p:sp>
      <p:pic>
        <p:nvPicPr>
          <p:cNvPr id="3" name="Immagine 2" descr="Unknow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325" y="400110"/>
            <a:ext cx="3289664" cy="2134155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376169" y="0"/>
            <a:ext cx="1780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PEDICULOSI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42634648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76169" y="692017"/>
            <a:ext cx="7833377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Oli essenziali 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Gli oli essenziali di</a:t>
            </a:r>
            <a:r>
              <a:rPr lang="it-IT" b="1" dirty="0">
                <a:latin typeface="Times New Roman"/>
                <a:cs typeface="Times New Roman"/>
              </a:rPr>
              <a:t> Lavanda, Geranio, Eucalipto, Rosmarino </a:t>
            </a:r>
            <a:r>
              <a:rPr lang="it-IT" dirty="0">
                <a:latin typeface="Times New Roman"/>
                <a:cs typeface="Times New Roman"/>
              </a:rPr>
              <a:t>e</a:t>
            </a:r>
            <a:r>
              <a:rPr lang="it-IT" b="1" dirty="0">
                <a:latin typeface="Times New Roman"/>
                <a:cs typeface="Times New Roman"/>
              </a:rPr>
              <a:t> Tea </a:t>
            </a:r>
            <a:r>
              <a:rPr lang="it-IT" b="1" dirty="0" err="1">
                <a:latin typeface="Times New Roman"/>
                <a:cs typeface="Times New Roman"/>
              </a:rPr>
              <a:t>tree</a:t>
            </a:r>
            <a:r>
              <a:rPr lang="it-IT" dirty="0">
                <a:latin typeface="Times New Roman"/>
                <a:cs typeface="Times New Roman"/>
              </a:rPr>
              <a:t>           sono antisettici e allontanano i parassiti.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Come misura preventiva fare il risciacquo finale ogni volta che si lavano i capelli del bambino con una miscela fatta da: olio essenziale di </a:t>
            </a:r>
            <a:r>
              <a:rPr lang="it-IT" b="1" dirty="0">
                <a:latin typeface="Times New Roman"/>
                <a:cs typeface="Times New Roman"/>
              </a:rPr>
              <a:t>Eucalipto </a:t>
            </a:r>
            <a:r>
              <a:rPr lang="it-IT" dirty="0">
                <a:latin typeface="Times New Roman"/>
                <a:cs typeface="Times New Roman"/>
              </a:rPr>
              <a:t>2 gocce, olio essenziale di </a:t>
            </a:r>
            <a:r>
              <a:rPr lang="it-IT" b="1" dirty="0">
                <a:latin typeface="Times New Roman"/>
                <a:cs typeface="Times New Roman"/>
              </a:rPr>
              <a:t>Lavanda </a:t>
            </a:r>
            <a:r>
              <a:rPr lang="it-IT" dirty="0">
                <a:latin typeface="Times New Roman"/>
                <a:cs typeface="Times New Roman"/>
              </a:rPr>
              <a:t>2 gocce, olio essenziale di </a:t>
            </a:r>
            <a:r>
              <a:rPr lang="it-IT" b="1" dirty="0">
                <a:latin typeface="Times New Roman"/>
                <a:cs typeface="Times New Roman"/>
              </a:rPr>
              <a:t>Geranio</a:t>
            </a:r>
            <a:r>
              <a:rPr lang="it-IT" dirty="0">
                <a:latin typeface="Times New Roman"/>
                <a:cs typeface="Times New Roman"/>
              </a:rPr>
              <a:t> 2 gocce, olio essenziale di </a:t>
            </a:r>
            <a:r>
              <a:rPr lang="it-IT" b="1" dirty="0">
                <a:latin typeface="Times New Roman"/>
                <a:cs typeface="Times New Roman"/>
              </a:rPr>
              <a:t>Tea </a:t>
            </a:r>
            <a:r>
              <a:rPr lang="it-IT" b="1" dirty="0" err="1">
                <a:latin typeface="Times New Roman"/>
                <a:cs typeface="Times New Roman"/>
              </a:rPr>
              <a:t>tree</a:t>
            </a:r>
            <a:r>
              <a:rPr lang="it-IT" b="1" dirty="0">
                <a:latin typeface="Times New Roman"/>
                <a:cs typeface="Times New Roman"/>
              </a:rPr>
              <a:t> </a:t>
            </a:r>
            <a:r>
              <a:rPr lang="it-IT" dirty="0">
                <a:latin typeface="Times New Roman"/>
                <a:cs typeface="Times New Roman"/>
              </a:rPr>
              <a:t>2 gocce 15ml di aceto e 240ml di acqua.</a:t>
            </a: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76169" y="0"/>
            <a:ext cx="1780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PEDICULOSI</a:t>
            </a:r>
          </a:p>
        </p:txBody>
      </p:sp>
      <p:pic>
        <p:nvPicPr>
          <p:cNvPr id="5" name="Immagine 4" descr="Unknow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733" y="3669657"/>
            <a:ext cx="1511280" cy="1225580"/>
          </a:xfrm>
          <a:prstGeom prst="rect">
            <a:avLst/>
          </a:prstGeom>
        </p:spPr>
      </p:pic>
      <p:pic>
        <p:nvPicPr>
          <p:cNvPr id="6" name="Immagine 5" descr="unnamed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010" y="3688622"/>
            <a:ext cx="1999327" cy="1225580"/>
          </a:xfrm>
          <a:prstGeom prst="rect">
            <a:avLst/>
          </a:prstGeom>
        </p:spPr>
      </p:pic>
      <p:pic>
        <p:nvPicPr>
          <p:cNvPr id="7" name="Immagine 6" descr="Unknown-1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639" y="3615802"/>
            <a:ext cx="1424847" cy="1424847"/>
          </a:xfrm>
          <a:prstGeom prst="rect">
            <a:avLst/>
          </a:prstGeom>
        </p:spPr>
      </p:pic>
      <p:pic>
        <p:nvPicPr>
          <p:cNvPr id="8" name="Immagine 7" descr="images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3370" y="3658654"/>
            <a:ext cx="1401969" cy="1401969"/>
          </a:xfrm>
          <a:prstGeom prst="rect">
            <a:avLst/>
          </a:prstGeom>
        </p:spPr>
      </p:pic>
      <p:pic>
        <p:nvPicPr>
          <p:cNvPr id="11" name="Immagine 10" descr="Unknown.jpe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333" y="3615802"/>
            <a:ext cx="1549120" cy="1279435"/>
          </a:xfrm>
          <a:prstGeom prst="rect">
            <a:avLst/>
          </a:prstGeom>
        </p:spPr>
      </p:pic>
      <p:sp>
        <p:nvSpPr>
          <p:cNvPr id="10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88819482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560426" y="676470"/>
            <a:ext cx="2937048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VERRUCHE</a:t>
            </a:r>
          </a:p>
        </p:txBody>
      </p:sp>
      <p:sp>
        <p:nvSpPr>
          <p:cNvPr id="5" name="Rettangolo 4"/>
          <p:cNvSpPr/>
          <p:nvPr/>
        </p:nvSpPr>
        <p:spPr>
          <a:xfrm>
            <a:off x="466514" y="1631641"/>
            <a:ext cx="8189914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Le verruche sono causate da un'infezione virale e si                                                    manifestano come piccole escrescenze cutanee giallo-grigiastre,                                                dalla forma semisferica e spesso dolenti.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Spesso si trasmettono attraverso l'uso promiscuo di ambienti pubblici, in special modo frequentando docce, piscine e campi sportivi aperti alla comunità.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Colpiscono soprattutto in giovane età, localizzandosi preferibilmente sul dorso delle mani, sulla piante dei piedi e nel contorno ungueale.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I soggetti più a rischio sono quelli con difese immunitarie indebolite a causa di stress, cattiva alimentazione e patologie debilitanti, oppure vi sono fattori genetici, o utilizzano per lungo tempo calze o scarpe fabbricate con materiali non traspiranti che portano a un accumulo di umidità.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Anche l'eccessiva esposizione alla luce solare (comprese le lampade abbronzanti) facilitano, indirettamente, l'insorgenza delle verruche.</a:t>
            </a:r>
          </a:p>
        </p:txBody>
      </p:sp>
      <p:pic>
        <p:nvPicPr>
          <p:cNvPr id="7" name="Immagine 6" descr="image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5281" y="283580"/>
            <a:ext cx="2444339" cy="2444339"/>
          </a:xfrm>
          <a:prstGeom prst="rect">
            <a:avLst/>
          </a:prstGeom>
        </p:spPr>
      </p:pic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03820430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540656" y="-12575"/>
            <a:ext cx="1936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VERRUCHE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336928" y="1101427"/>
            <a:ext cx="7754800" cy="35394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Times New Roman"/>
                <a:cs typeface="Times New Roman"/>
              </a:rPr>
              <a:t>	  </a:t>
            </a:r>
            <a:r>
              <a:rPr lang="it-IT" sz="2000" b="1" dirty="0">
                <a:latin typeface="Times New Roman"/>
                <a:cs typeface="Times New Roman"/>
              </a:rPr>
              <a:t>Vite 									        Rosa canina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sz="2000" dirty="0">
                <a:latin typeface="Times New Roman"/>
                <a:cs typeface="Times New Roman"/>
              </a:rPr>
              <a:t>Antinfiammatoria									Vitaminizzante</a:t>
            </a:r>
          </a:p>
          <a:p>
            <a:r>
              <a:rPr lang="it-IT" sz="2000" dirty="0">
                <a:latin typeface="Times New Roman"/>
                <a:cs typeface="Times New Roman"/>
              </a:rPr>
              <a:t>Agisce sulle neoformazioni						Antinfiammatoria</a:t>
            </a:r>
          </a:p>
          <a:p>
            <a:r>
              <a:rPr lang="it-IT" sz="2000" dirty="0">
                <a:latin typeface="Times New Roman"/>
                <a:cs typeface="Times New Roman"/>
              </a:rPr>
              <a:t>benigne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</p:txBody>
      </p:sp>
      <p:pic>
        <p:nvPicPr>
          <p:cNvPr id="5" name="Immagin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642" y="1607117"/>
            <a:ext cx="956871" cy="111778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magine 5" descr="Unknown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59" y="1607117"/>
            <a:ext cx="943728" cy="1117781"/>
          </a:xfrm>
          <a:prstGeom prst="rect">
            <a:avLst/>
          </a:prstGeom>
        </p:spPr>
      </p:pic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427856592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14238" y="1085070"/>
            <a:ext cx="8120681" cy="55092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Vitacee.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un arboscello rampicante, originario sud ovest Asia, coltivata                                 in Africa nord ed Europa da oltre 3000 anni.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Per i greci era l’emblema della civiltà, è citata nella Bibbia come                                    simbolo di gioia, saggezza, spirito santo e verità di Dio e di Cristo.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Nella storia tutte le sue parti sono state usate per fini terapeutici, linfa,                              fiori, radici, foglie, frutto, semi e le ceneri del ceppo o della corteccia.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un grande antinfiammatorio articolare, anche in caso di articolazioni deformate.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Antinfiammatorio della pelle, della mucosa gastro intestinale, vascolare e del sangue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efficace nei processi infiammatori recidivanti.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Agisce sulle neoformazioni benigne di qualsiasi natura.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Efficace in caso di verruche.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Rafforza il sistema immunitario.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540656" y="-12575"/>
            <a:ext cx="1936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VERRUCHE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2579648" y="375408"/>
            <a:ext cx="898603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Vite </a:t>
            </a:r>
          </a:p>
        </p:txBody>
      </p:sp>
      <p:pic>
        <p:nvPicPr>
          <p:cNvPr id="7" name="Immagine 6" descr="a0b0f701-4084-4b8f-be6e-cc7cc72381f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512" y="130941"/>
            <a:ext cx="1993039" cy="3101968"/>
          </a:xfrm>
          <a:prstGeom prst="rect">
            <a:avLst/>
          </a:prstGeom>
        </p:spPr>
      </p:pic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417148761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38049" y="1005862"/>
            <a:ext cx="900595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Famiglia delle </a:t>
            </a:r>
            <a:r>
              <a:rPr lang="it-IT" sz="2000" dirty="0" err="1">
                <a:latin typeface="Times New Roman"/>
                <a:cs typeface="Times New Roman"/>
              </a:rPr>
              <a:t>Rosaceae</a:t>
            </a:r>
            <a:r>
              <a:rPr lang="it-IT" sz="2000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Arbusto spinoso di 3m; Europa. 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Antenata del roseto moderno.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Il nome “canina” deriva da Plinio il Vecchio: un soldato romano curato dalla rabbia con il decotto delle radici.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La droga sono i giovani getti.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È antinfiammatoria, agisce sulla flogosi localizzata e recidivante, è antiossidante, immunostimolante, antiallergica, vitaminizzante.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Agisce sulle patologie apparato respiratorio. Sulle mucose delle prime vie respiratorie. Faringiti, otiti, tonsilliti, coliti che non si risolvono.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Vitamina C nelle bacche fresche è 20 volte maggiore degli                                   agrumi ma di difficile assunzione.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Favorisce assorbimento Ca e Fe.</a:t>
            </a:r>
          </a:p>
        </p:txBody>
      </p:sp>
      <p:pic>
        <p:nvPicPr>
          <p:cNvPr id="3" name="Immagine 2" descr="rosacanina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879" y="80865"/>
            <a:ext cx="3354582" cy="2230518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400341" y="407566"/>
            <a:ext cx="4801230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Rosa canina</a:t>
            </a: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9506" y="4714006"/>
            <a:ext cx="1791825" cy="1303577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540656" y="-12575"/>
            <a:ext cx="1936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VERRUCHE</a:t>
            </a:r>
          </a:p>
        </p:txBody>
      </p:sp>
      <p:sp>
        <p:nvSpPr>
          <p:cNvPr id="9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428067879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36103" y="690593"/>
            <a:ext cx="8284003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Curiosità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Il succo di </a:t>
            </a:r>
            <a:r>
              <a:rPr lang="it-IT" b="1" dirty="0">
                <a:latin typeface="Times New Roman"/>
                <a:cs typeface="Times New Roman"/>
              </a:rPr>
              <a:t>Ortica</a:t>
            </a:r>
            <a:r>
              <a:rPr lang="it-IT" dirty="0">
                <a:latin typeface="Times New Roman"/>
                <a:cs typeface="Times New Roman"/>
              </a:rPr>
              <a:t> strofinato sulla verruca per circa 10 giorni aiuta a rimuoverla.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b="1" i="1" dirty="0">
                <a:latin typeface="Times New Roman"/>
                <a:cs typeface="Times New Roman"/>
              </a:rPr>
              <a:t>Inoltre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Per uso interno il betacarotene, la vitamina E, i </a:t>
            </a:r>
            <a:r>
              <a:rPr lang="it-IT" dirty="0" err="1">
                <a:latin typeface="Times New Roman"/>
                <a:cs typeface="Times New Roman"/>
              </a:rPr>
              <a:t>bioflavonoidi</a:t>
            </a:r>
            <a:r>
              <a:rPr lang="it-IT" dirty="0">
                <a:latin typeface="Times New Roman"/>
                <a:cs typeface="Times New Roman"/>
              </a:rPr>
              <a:t> e lo Zinco aiutano a prevenire le recidive.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L’</a:t>
            </a:r>
            <a:r>
              <a:rPr lang="it-IT" b="1" dirty="0" err="1">
                <a:latin typeface="Times New Roman"/>
                <a:cs typeface="Times New Roman"/>
              </a:rPr>
              <a:t>Immuno</a:t>
            </a:r>
            <a:r>
              <a:rPr lang="it-IT" b="1" dirty="0">
                <a:latin typeface="Times New Roman"/>
                <a:cs typeface="Times New Roman"/>
              </a:rPr>
              <a:t> </a:t>
            </a:r>
            <a:r>
              <a:rPr lang="it-IT" b="1" dirty="0" err="1">
                <a:latin typeface="Times New Roman"/>
                <a:cs typeface="Times New Roman"/>
              </a:rPr>
              <a:t>fee</a:t>
            </a:r>
            <a:r>
              <a:rPr lang="it-IT" b="1" dirty="0">
                <a:latin typeface="Times New Roman"/>
                <a:cs typeface="Times New Roman"/>
              </a:rPr>
              <a:t> </a:t>
            </a:r>
            <a:r>
              <a:rPr lang="it-IT" dirty="0">
                <a:latin typeface="Times New Roman"/>
                <a:cs typeface="Times New Roman"/>
              </a:rPr>
              <a:t>(Ontano nero, Betulla bianca,                                                                 Rosa canina) stimola il sistema immunitario e                                                        aumenta le difese dell’organismo.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540656" y="-12575"/>
            <a:ext cx="1936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VERRUCHE</a:t>
            </a:r>
          </a:p>
        </p:txBody>
      </p:sp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  <p:pic>
        <p:nvPicPr>
          <p:cNvPr id="7" name="Immagine 6" descr="Schermata 2020-06-11 alle 11.25.2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100" y="3302011"/>
            <a:ext cx="2260600" cy="27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97733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94238" y="1077469"/>
            <a:ext cx="79841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Oli essenziali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Localmente fare toccature con olio essenziale di </a:t>
            </a:r>
            <a:r>
              <a:rPr lang="it-IT" b="1" dirty="0" err="1">
                <a:latin typeface="Times New Roman"/>
                <a:cs typeface="Times New Roman"/>
              </a:rPr>
              <a:t>Thuya</a:t>
            </a:r>
            <a:r>
              <a:rPr lang="it-IT" dirty="0">
                <a:latin typeface="Times New Roman"/>
                <a:cs typeface="Times New Roman"/>
              </a:rPr>
              <a:t> 3 volte al giorno per 3-4 settimane.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Oppure con olio essenziale di </a:t>
            </a:r>
            <a:r>
              <a:rPr lang="it-IT" b="1" dirty="0">
                <a:latin typeface="Times New Roman"/>
                <a:cs typeface="Times New Roman"/>
              </a:rPr>
              <a:t>Limone</a:t>
            </a:r>
            <a:r>
              <a:rPr lang="it-IT" dirty="0">
                <a:latin typeface="Times New Roman"/>
                <a:cs typeface="Times New Roman"/>
              </a:rPr>
              <a:t> più volte durante la giornata.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Miscelare olio essenziale di </a:t>
            </a:r>
            <a:r>
              <a:rPr lang="it-IT" b="1" dirty="0">
                <a:latin typeface="Times New Roman"/>
                <a:cs typeface="Times New Roman"/>
              </a:rPr>
              <a:t>Cipresso</a:t>
            </a:r>
            <a:r>
              <a:rPr lang="it-IT" dirty="0">
                <a:latin typeface="Times New Roman"/>
                <a:cs typeface="Times New Roman"/>
              </a:rPr>
              <a:t> 4 gocce, olio essenziale di                               </a:t>
            </a:r>
            <a:r>
              <a:rPr lang="it-IT" b="1" dirty="0">
                <a:latin typeface="Times New Roman"/>
                <a:cs typeface="Times New Roman"/>
              </a:rPr>
              <a:t>Salvia</a:t>
            </a:r>
            <a:r>
              <a:rPr lang="it-IT" dirty="0">
                <a:latin typeface="Times New Roman"/>
                <a:cs typeface="Times New Roman"/>
              </a:rPr>
              <a:t> 4 gocce, olio essenziale di </a:t>
            </a:r>
            <a:r>
              <a:rPr lang="it-IT" b="1" dirty="0" err="1">
                <a:latin typeface="Times New Roman"/>
                <a:cs typeface="Times New Roman"/>
              </a:rPr>
              <a:t>Thuya</a:t>
            </a:r>
            <a:r>
              <a:rPr lang="it-IT" dirty="0">
                <a:latin typeface="Times New Roman"/>
                <a:cs typeface="Times New Roman"/>
              </a:rPr>
              <a:t> 4 gocce, olio essenziale di                        </a:t>
            </a:r>
            <a:r>
              <a:rPr lang="it-IT" b="1" dirty="0">
                <a:latin typeface="Times New Roman"/>
                <a:cs typeface="Times New Roman"/>
              </a:rPr>
              <a:t>Origano</a:t>
            </a:r>
            <a:r>
              <a:rPr lang="it-IT" dirty="0">
                <a:latin typeface="Times New Roman"/>
                <a:cs typeface="Times New Roman"/>
              </a:rPr>
              <a:t> 4 gocce e olio essenziale di </a:t>
            </a:r>
            <a:r>
              <a:rPr lang="it-IT" b="1" dirty="0">
                <a:latin typeface="Times New Roman"/>
                <a:cs typeface="Times New Roman"/>
              </a:rPr>
              <a:t>Timo</a:t>
            </a:r>
            <a:r>
              <a:rPr lang="it-IT" dirty="0">
                <a:latin typeface="Times New Roman"/>
                <a:cs typeface="Times New Roman"/>
              </a:rPr>
              <a:t> 1 goccia.                                           Ungere le verruche 3 volte al giorno.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540656" y="-12575"/>
            <a:ext cx="19363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VERRUCHE</a:t>
            </a:r>
          </a:p>
        </p:txBody>
      </p:sp>
      <p:pic>
        <p:nvPicPr>
          <p:cNvPr id="5" name="Immagine 4" descr="image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230" y="214785"/>
            <a:ext cx="1942977" cy="1292963"/>
          </a:xfrm>
          <a:prstGeom prst="rect">
            <a:avLst/>
          </a:prstGeom>
        </p:spPr>
      </p:pic>
      <p:pic>
        <p:nvPicPr>
          <p:cNvPr id="6" name="Immagine 5" descr="images-1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597" y="1982567"/>
            <a:ext cx="2102772" cy="1399299"/>
          </a:xfrm>
          <a:prstGeom prst="rect">
            <a:avLst/>
          </a:prstGeom>
        </p:spPr>
      </p:pic>
      <p:pic>
        <p:nvPicPr>
          <p:cNvPr id="7" name="Immagine 6" descr="images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660" y="4485160"/>
            <a:ext cx="1286047" cy="1932585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4457801" y="4807403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10" name="Immagine 9" descr="Unknown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369" y="4216790"/>
            <a:ext cx="2034863" cy="1453474"/>
          </a:xfrm>
          <a:prstGeom prst="rect">
            <a:avLst/>
          </a:prstGeom>
        </p:spPr>
      </p:pic>
      <p:pic>
        <p:nvPicPr>
          <p:cNvPr id="11" name="Immagine 10" descr="Unknown-3.jpe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9816" y="4134402"/>
            <a:ext cx="1947068" cy="1947068"/>
          </a:xfrm>
          <a:prstGeom prst="rect">
            <a:avLst/>
          </a:prstGeom>
        </p:spPr>
      </p:pic>
      <p:pic>
        <p:nvPicPr>
          <p:cNvPr id="12" name="Immagine 11" descr="images-1.jpe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504" y="3381866"/>
            <a:ext cx="1973496" cy="1389578"/>
          </a:xfrm>
          <a:prstGeom prst="rect">
            <a:avLst/>
          </a:prstGeom>
        </p:spPr>
      </p:pic>
      <p:sp>
        <p:nvSpPr>
          <p:cNvPr id="13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18417466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7133" y="704505"/>
            <a:ext cx="6680034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APPARATO OSTEOARTICOLARE</a:t>
            </a:r>
          </a:p>
        </p:txBody>
      </p:sp>
      <p:pic>
        <p:nvPicPr>
          <p:cNvPr id="4" name="Immagine 3" descr="Unknow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167" y="63116"/>
            <a:ext cx="2044700" cy="39624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72132" y="1850248"/>
            <a:ext cx="8163997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</a:t>
            </a:r>
            <a:r>
              <a:rPr lang="it-IT" b="1" dirty="0">
                <a:latin typeface="Times New Roman"/>
                <a:cs typeface="Times New Roman"/>
              </a:rPr>
              <a:t>'apparato osteoarticolare</a:t>
            </a:r>
            <a:r>
              <a:rPr lang="it-IT" dirty="0">
                <a:latin typeface="Times New Roman"/>
                <a:cs typeface="Times New Roman"/>
              </a:rPr>
              <a:t> è costituito dall’insieme delle                                          </a:t>
            </a:r>
            <a:r>
              <a:rPr lang="it-IT" b="1" dirty="0">
                <a:latin typeface="Times New Roman"/>
                <a:cs typeface="Times New Roman"/>
              </a:rPr>
              <a:t> ossa e delle articolazioni</a:t>
            </a:r>
            <a:r>
              <a:rPr lang="it-IT" dirty="0">
                <a:latin typeface="Times New Roman"/>
                <a:cs typeface="Times New Roman"/>
              </a:rPr>
              <a:t>, possiamo far rientrare in esso                                         anche l’apparato muscolare.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Rappresenta la struttura portante del corpo umano e si compone di                                     un complesso sistema di muscoli, ossa e articolazioni, potenzialmente                           soggetto a cedimenti, malfunzionamenti o dolori localizzati.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Svolge una funzione protettiva nei confronti degli organi interni e                                   garantisce, al contempo, la locomozione del corpo umano.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Sovente accade che i naturali processi di usura o gli eventi di tipo traumatico influiscono sul corretto funzionamento degli elementi che compongono l’intero sistema.</a:t>
            </a:r>
          </a:p>
        </p:txBody>
      </p:sp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5963256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02399" y="31981"/>
            <a:ext cx="838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ACNE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42716" y="1336622"/>
            <a:ext cx="8695673" cy="4924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Sassifragaceae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Arbusto 2m; Europa e Asia centro-nord.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Pianta pioniera, cresce all’ombra in terreno umido.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Dall’arabo </a:t>
            </a:r>
            <a:r>
              <a:rPr lang="it-IT" dirty="0" err="1">
                <a:latin typeface="Times New Roman"/>
                <a:cs typeface="Times New Roman"/>
              </a:rPr>
              <a:t>Ribas</a:t>
            </a:r>
            <a:r>
              <a:rPr lang="it-IT" dirty="0">
                <a:latin typeface="Times New Roman"/>
                <a:cs typeface="Times New Roman"/>
              </a:rPr>
              <a:t>, nome di un rabarbaro acidulo.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utilizzata sono le gemme e i giovani getti                                                              non lignificati.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Agisce su infiammazioni acute e croniche di ogni natura e origine.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Nel XVIII secolo era noto come “panacea universale” per le sue proprietà terapeutiche antiallergiche, antidolorifiche, antinfiammatorie, è stimolante immunitario e ha azione </a:t>
            </a:r>
            <a:r>
              <a:rPr lang="it-IT" dirty="0" err="1">
                <a:latin typeface="Times New Roman"/>
                <a:cs typeface="Times New Roman"/>
              </a:rPr>
              <a:t>cortison</a:t>
            </a:r>
            <a:r>
              <a:rPr lang="it-IT" dirty="0">
                <a:latin typeface="Times New Roman"/>
                <a:cs typeface="Times New Roman"/>
              </a:rPr>
              <a:t>-simile con attività diretta sulla corteccia surrenalica.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Migliora la resistenza alla fatica, al freddo, allo stress, all’infiammazione.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L’azione antinfiammatoria è molto vasta, rapida e non comporta gastro lesività tipica dei FANS e dei derivati </a:t>
            </a:r>
            <a:r>
              <a:rPr lang="it-IT" dirty="0" err="1">
                <a:latin typeface="Times New Roman"/>
                <a:cs typeface="Times New Roman"/>
              </a:rPr>
              <a:t>cortosteroidei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4" name="Immagine 3" descr="ribes nigrum cop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835" y="181184"/>
            <a:ext cx="2438165" cy="4045081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11733" y="481641"/>
            <a:ext cx="6199783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Ribes nero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z="160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5305348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65835" y="853419"/>
            <a:ext cx="2274982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CRESCITA</a:t>
            </a:r>
          </a:p>
        </p:txBody>
      </p:sp>
      <p:sp>
        <p:nvSpPr>
          <p:cNvPr id="5" name="Rettangolo 4"/>
          <p:cNvSpPr/>
          <p:nvPr/>
        </p:nvSpPr>
        <p:spPr>
          <a:xfrm>
            <a:off x="440595" y="1852107"/>
            <a:ext cx="763268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>
                <a:latin typeface="Times New Roman"/>
                <a:cs typeface="Times New Roman"/>
              </a:rPr>
              <a:t>La crescita del bambino consiste nell’aumento delle                                  dimensioni del corpo e della progressiva modifica di forme e composizione corporea che gli permettono di assumere, alla fine della pubertà, i tratti anatomici, fisiologici e morfologici tipici dell'età adulta. 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L'accrescimento fisico comprende il raggiungimento dell'altezza definitiva, di un peso appropriato e l'incremento delle dimensioni di tutti gli organi. 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L'accrescimento dalla nascita all'adolescenza si verifica in 2 fasi distinte: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Fase 1 (dalla nascita fino a 1-2 anni): questa è una fase di crescita rapida.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Fase 2 (da circa 2 anni all'inizio della pubertà): in questa fase, l'accrescimento si verifica con incrementi annuali relativamente costanti.</a:t>
            </a:r>
          </a:p>
          <a:p>
            <a:endParaRPr lang="it-IT" dirty="0">
              <a:latin typeface="Times New Roman"/>
              <a:cs typeface="Times New Roman"/>
            </a:endParaRPr>
          </a:p>
        </p:txBody>
      </p:sp>
      <p:pic>
        <p:nvPicPr>
          <p:cNvPr id="6" name="Immagine 5" descr="Unknown-2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931" y="207328"/>
            <a:ext cx="2834782" cy="1886419"/>
          </a:xfrm>
          <a:prstGeom prst="rect">
            <a:avLst/>
          </a:prstGeom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41525094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2"/>
          <p:cNvSpPr>
            <a:spLocks noGrp="1"/>
          </p:cNvSpPr>
          <p:nvPr>
            <p:ph idx="1"/>
          </p:nvPr>
        </p:nvSpPr>
        <p:spPr>
          <a:xfrm>
            <a:off x="457199" y="644599"/>
            <a:ext cx="8433457" cy="5663205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Times New Roman"/>
                <a:cs typeface="Times New Roman"/>
              </a:rPr>
              <a:t>	Abete bianco	   			Betulla bianca	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	Fissazione Ca	   			 </a:t>
            </a:r>
            <a:r>
              <a:rPr lang="it-IT" sz="2000" dirty="0" err="1">
                <a:latin typeface="Times New Roman"/>
                <a:cs typeface="Times New Roman"/>
              </a:rPr>
              <a:t>Antinfiamm</a:t>
            </a:r>
            <a:r>
              <a:rPr lang="it-IT" sz="2000" dirty="0">
                <a:latin typeface="Times New Roman"/>
                <a:cs typeface="Times New Roman"/>
              </a:rPr>
              <a:t>.	        	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	Vitaminizzante				Stimola SI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	</a:t>
            </a:r>
            <a:r>
              <a:rPr lang="it-IT" sz="2000" dirty="0" err="1">
                <a:latin typeface="Times New Roman"/>
                <a:cs typeface="Times New Roman"/>
              </a:rPr>
              <a:t>Organot</a:t>
            </a:r>
            <a:r>
              <a:rPr lang="it-IT" sz="2000" dirty="0">
                <a:latin typeface="Times New Roman"/>
                <a:cs typeface="Times New Roman"/>
              </a:rPr>
              <a:t>. Scheletro		.</a:t>
            </a: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b="1" dirty="0">
                <a:latin typeface="Times New Roman"/>
                <a:cs typeface="Times New Roman"/>
              </a:rPr>
              <a:t>	Rosa canina				</a:t>
            </a:r>
            <a:r>
              <a:rPr lang="it-IT" sz="2000" b="1" dirty="0" err="1">
                <a:latin typeface="Times New Roman"/>
                <a:cs typeface="Times New Roman"/>
              </a:rPr>
              <a:t>Olivello</a:t>
            </a:r>
            <a:r>
              <a:rPr lang="it-IT" sz="2000" b="1" dirty="0">
                <a:latin typeface="Times New Roman"/>
                <a:cs typeface="Times New Roman"/>
              </a:rPr>
              <a:t> spinoso</a:t>
            </a: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0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	Problemi crescita				Tonico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	Stimola crescita	    			Rinforza il SI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2000" dirty="0">
                <a:latin typeface="Times New Roman"/>
                <a:cs typeface="Times New Roman"/>
              </a:rPr>
              <a:t>	</a:t>
            </a:r>
            <a:r>
              <a:rPr lang="it-IT" sz="2000" dirty="0" err="1">
                <a:latin typeface="Times New Roman"/>
                <a:cs typeface="Times New Roman"/>
              </a:rPr>
              <a:t>Antinfiammat</a:t>
            </a:r>
            <a:endParaRPr lang="it-IT" sz="2000" dirty="0">
              <a:latin typeface="Times New Roman"/>
              <a:cs typeface="Times New Roman"/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4131" y="1057748"/>
            <a:ext cx="967139" cy="1193813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6398" y="1158982"/>
            <a:ext cx="844152" cy="1214689"/>
          </a:xfrm>
          <a:prstGeom prst="rect">
            <a:avLst/>
          </a:prstGeom>
        </p:spPr>
      </p:pic>
      <p:pic>
        <p:nvPicPr>
          <p:cNvPr id="7" name="Immagine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007" y="3756024"/>
            <a:ext cx="956871" cy="111778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CasellaDiTesto 8"/>
          <p:cNvSpPr txBox="1"/>
          <p:nvPr/>
        </p:nvSpPr>
        <p:spPr>
          <a:xfrm>
            <a:off x="364629" y="-12575"/>
            <a:ext cx="1479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CRESCITA</a:t>
            </a:r>
          </a:p>
        </p:txBody>
      </p:sp>
      <p:pic>
        <p:nvPicPr>
          <p:cNvPr id="11" name="Immagine 10" descr="images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6398" y="3756024"/>
            <a:ext cx="830970" cy="1117781"/>
          </a:xfrm>
          <a:prstGeom prst="rect">
            <a:avLst/>
          </a:prstGeom>
        </p:spPr>
      </p:pic>
      <p:sp>
        <p:nvSpPr>
          <p:cNvPr id="12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10712144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29132" y="402212"/>
            <a:ext cx="4886924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Abete bianco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262292" y="1355220"/>
            <a:ext cx="85454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Famiglia delle </a:t>
            </a:r>
            <a:r>
              <a:rPr lang="it-IT" sz="2000" dirty="0" err="1">
                <a:latin typeface="Times New Roman"/>
                <a:cs typeface="Times New Roman"/>
              </a:rPr>
              <a:t>Abietaceae</a:t>
            </a:r>
            <a:r>
              <a:rPr lang="it-IT" sz="2000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Albero 65m. Conifera antica, vive 250 anni, in                                                                                                                                                                    Europa, tra i 500- 2000m.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Rigenera il terreno e protegge con il sottobosco acido lamponi, mirtilli e sorbi.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Il tronco cresce rapidamente verso l’alto, poi i rami, la radice centrale è profonda, le radici laterali delimitano il territorio. Non si radica.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</a:t>
            </a:r>
            <a:r>
              <a:rPr lang="it-IT" sz="2000" dirty="0" err="1">
                <a:latin typeface="Times New Roman"/>
                <a:cs typeface="Times New Roman"/>
              </a:rPr>
              <a:t>Pectinatus</a:t>
            </a:r>
            <a:r>
              <a:rPr lang="it-IT" sz="2000" dirty="0">
                <a:latin typeface="Times New Roman"/>
                <a:cs typeface="Times New Roman"/>
              </a:rPr>
              <a:t>=aghi come un pettine, restano sulla pianta 7-10 anni.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Ha </a:t>
            </a:r>
            <a:r>
              <a:rPr lang="it-IT" sz="2000" dirty="0" err="1">
                <a:latin typeface="Times New Roman"/>
                <a:cs typeface="Times New Roman"/>
              </a:rPr>
              <a:t>organotropismo</a:t>
            </a:r>
            <a:r>
              <a:rPr lang="it-IT" sz="2000" dirty="0">
                <a:latin typeface="Times New Roman"/>
                <a:cs typeface="Times New Roman"/>
              </a:rPr>
              <a:t> sull’apparato scheletrico, midollo osseo, tessuto linfatico.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Remineralizzante, stimola la crescita, aiuta la fissazione del calcio nelle ossa. Per i disturbi della dentizione.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Indicato in pediatria soprattutto per </a:t>
            </a:r>
            <a:r>
              <a:rPr lang="it-IT" sz="2000" dirty="0" err="1">
                <a:latin typeface="Times New Roman"/>
                <a:cs typeface="Times New Roman"/>
              </a:rPr>
              <a:t>adenoiditi</a:t>
            </a:r>
            <a:r>
              <a:rPr lang="it-IT" sz="2000" dirty="0">
                <a:latin typeface="Times New Roman"/>
                <a:cs typeface="Times New Roman"/>
              </a:rPr>
              <a:t>, tonsilliti, rinofaringiti recidivanti.</a:t>
            </a:r>
          </a:p>
        </p:txBody>
      </p:sp>
      <p:pic>
        <p:nvPicPr>
          <p:cNvPr id="4" name="Immagine 3" descr="abete bianco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78" y="277321"/>
            <a:ext cx="3373565" cy="224314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64629" y="-12575"/>
            <a:ext cx="1479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CRESCITA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94603813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73142" y="483200"/>
            <a:ext cx="4711616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Betulla bianca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280029" y="1094352"/>
            <a:ext cx="847863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Famiglia delle </a:t>
            </a:r>
            <a:r>
              <a:rPr lang="it-IT" sz="2000" dirty="0" err="1">
                <a:latin typeface="Times New Roman"/>
                <a:cs typeface="Times New Roman"/>
              </a:rPr>
              <a:t>Betulaceae</a:t>
            </a:r>
            <a:r>
              <a:rPr lang="it-IT" sz="2000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Albero 25m; Alpi, Europa atlantica, Asia. Fino 2000m.                                           In Italia cresce sulle Alpi, in Abruzzo e sull’Etna.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Colonizza terreni incolti rigenerandoli.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Dal celtico </a:t>
            </a:r>
            <a:r>
              <a:rPr lang="it-IT" sz="2000" dirty="0" err="1">
                <a:latin typeface="Times New Roman"/>
                <a:cs typeface="Times New Roman"/>
              </a:rPr>
              <a:t>betul</a:t>
            </a:r>
            <a:r>
              <a:rPr lang="it-IT" sz="2000" dirty="0">
                <a:latin typeface="Times New Roman"/>
                <a:cs typeface="Times New Roman"/>
              </a:rPr>
              <a:t>. Verrucosa, pendula (per i rami), alba.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La droga sono le gemme, i semi e la linfa.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Le gemme agiscono sulla flogosi delle mucose con ipersecrezione, sono attive nei processi infettivi.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Sono particolarmente indicate per bambini e adolescenti.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Hanno proprietà immunostimolanti, drenanti, remineralizzanti, tonico-stimolanti e </a:t>
            </a:r>
            <a:r>
              <a:rPr lang="it-IT" sz="2000" dirty="0" err="1">
                <a:latin typeface="Times New Roman"/>
                <a:cs typeface="Times New Roman"/>
              </a:rPr>
              <a:t>antistamminiche</a:t>
            </a:r>
            <a:r>
              <a:rPr lang="it-IT" sz="2000" dirty="0">
                <a:latin typeface="Times New Roman"/>
                <a:cs typeface="Times New Roman"/>
              </a:rPr>
              <a:t>. 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Le gemme sono balsamiche, colagoghe, antisettiche ed efficaci nei casi di astenia e costipazione. </a:t>
            </a:r>
            <a:r>
              <a:rPr lang="it-IT" sz="2000" i="1" dirty="0">
                <a:latin typeface="Times New Roman"/>
                <a:cs typeface="Times New Roman"/>
              </a:rPr>
              <a:t> </a:t>
            </a:r>
          </a:p>
        </p:txBody>
      </p:sp>
      <p:pic>
        <p:nvPicPr>
          <p:cNvPr id="4" name="Immagine 3" descr="image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655" y="96639"/>
            <a:ext cx="2324100" cy="35052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64629" y="-12575"/>
            <a:ext cx="1479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CRESCITA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4614711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38049" y="1005862"/>
            <a:ext cx="9005951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Famiglia delle </a:t>
            </a:r>
            <a:r>
              <a:rPr lang="it-IT" sz="2000" dirty="0" err="1">
                <a:latin typeface="Times New Roman"/>
                <a:cs typeface="Times New Roman"/>
              </a:rPr>
              <a:t>Rosaceae</a:t>
            </a:r>
            <a:r>
              <a:rPr lang="it-IT" sz="2000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Arbusto spinoso di 3m; Europa. 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Antenata del roseto moderno.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Il nome “canina” deriva da Plinio il Vecchio: un soldato romano curato dalla rabbia con il decotto delle radici.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La droga sono i giovani getti.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È antinfiammatoria, agisce sulla flogosi localizzata e recidivante, è antiossidante, immunostimolante, antiallergica, vitaminizzante.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Agisce sulle patologie apparato respiratorio. Sulle mucose delle prime vie respiratorie. Faringiti, otiti, tonsilliti, coliti che non si risolvono.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Vitamina C nelle bacche fresche è 20 volte maggiore degli                                   agrumi ma di difficile assunzione.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Favorisce assorbimento Ca e Fe.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400341" y="407566"/>
            <a:ext cx="4801230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Rosa canina</a:t>
            </a:r>
          </a:p>
        </p:txBody>
      </p:sp>
      <p:pic>
        <p:nvPicPr>
          <p:cNvPr id="4" name="Immagine 3" descr="rosacanina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2879" y="80865"/>
            <a:ext cx="3354582" cy="2230518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9506" y="4714006"/>
            <a:ext cx="1791825" cy="1303577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364629" y="-12575"/>
            <a:ext cx="1479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CRESCITA</a:t>
            </a:r>
          </a:p>
        </p:txBody>
      </p:sp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7251425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64629" y="-12575"/>
            <a:ext cx="1479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CRESCITA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329132" y="1102261"/>
            <a:ext cx="8276645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Eleagnaceae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un arbusto di 3m; Eurasia.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fiori maschili e femminili su piante diverse, rami spinosi.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Specie pioniera di terreni difficili e acidi, si adatta al freddo e                                      caldo intensi.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Le bacche sono ricche di vitamina C.                                                                          Detto limone dei paesi nordici.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</a:t>
            </a:r>
            <a:r>
              <a:rPr lang="it-IT" dirty="0" err="1">
                <a:latin typeface="Times New Roman"/>
                <a:cs typeface="Times New Roman"/>
              </a:rPr>
              <a:t>Hippophae</a:t>
            </a:r>
            <a:r>
              <a:rPr lang="it-IT" dirty="0">
                <a:latin typeface="Times New Roman"/>
                <a:cs typeface="Times New Roman"/>
              </a:rPr>
              <a:t> da </a:t>
            </a:r>
            <a:r>
              <a:rPr lang="it-IT" dirty="0" err="1">
                <a:latin typeface="Times New Roman"/>
                <a:cs typeface="Times New Roman"/>
              </a:rPr>
              <a:t>hippos</a:t>
            </a:r>
            <a:r>
              <a:rPr lang="it-IT" dirty="0">
                <a:latin typeface="Times New Roman"/>
                <a:cs typeface="Times New Roman"/>
              </a:rPr>
              <a:t> = ippopotamo </a:t>
            </a:r>
            <a:r>
              <a:rPr lang="it-IT" dirty="0" err="1">
                <a:latin typeface="Times New Roman"/>
                <a:cs typeface="Times New Roman"/>
              </a:rPr>
              <a:t>phos</a:t>
            </a:r>
            <a:r>
              <a:rPr lang="it-IT" dirty="0">
                <a:latin typeface="Times New Roman"/>
                <a:cs typeface="Times New Roman"/>
              </a:rPr>
              <a:t>= luce,                                                        antica Grecia era usato come foraggio per i cavalli per rendere il pelo lucido.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Rinforza e stimola il sistema immunitario.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azione tonica, vitaminizzante, antinfiammatoria e antinfettiva.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In convalescenza, per contrastare i colpi di freddo, le infezioni delle vie respiratorie recidive, le allergie.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Aiuta nell’adattamento nei cambi di stagione.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675476" y="402212"/>
            <a:ext cx="4886924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Olivello</a:t>
            </a:r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 spinoso</a:t>
            </a:r>
          </a:p>
        </p:txBody>
      </p:sp>
      <p:pic>
        <p:nvPicPr>
          <p:cNvPr id="8" name="Immagine 7" descr="olivello 2 cop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780" y="103532"/>
            <a:ext cx="2517450" cy="4009106"/>
          </a:xfrm>
          <a:prstGeom prst="rect">
            <a:avLst/>
          </a:prstGeom>
        </p:spPr>
      </p:pic>
      <p:sp>
        <p:nvSpPr>
          <p:cNvPr id="9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69455084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01762" y="1138180"/>
            <a:ext cx="8600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Tisana </a:t>
            </a:r>
            <a:r>
              <a:rPr lang="mr-IN" b="1" i="1" dirty="0">
                <a:latin typeface="Times New Roman"/>
                <a:cs typeface="Times New Roman"/>
              </a:rPr>
              <a:t>–</a:t>
            </a:r>
            <a:r>
              <a:rPr lang="it-IT" b="1" i="1" dirty="0">
                <a:latin typeface="Times New Roman"/>
                <a:cs typeface="Times New Roman"/>
              </a:rPr>
              <a:t> Infuso</a:t>
            </a:r>
          </a:p>
          <a:p>
            <a:endParaRPr lang="it-IT" i="1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Equiseto		Sommità	20g		</a:t>
            </a:r>
            <a:r>
              <a:rPr lang="it-IT" i="1" dirty="0" err="1">
                <a:latin typeface="Times New Roman"/>
                <a:cs typeface="Times New Roman"/>
              </a:rPr>
              <a:t>rimineralizante</a:t>
            </a:r>
            <a:r>
              <a:rPr lang="it-IT" dirty="0">
                <a:latin typeface="Times New Roman"/>
                <a:cs typeface="Times New Roman"/>
              </a:rPr>
              <a:t>, </a:t>
            </a:r>
            <a:r>
              <a:rPr lang="it-IT" i="1" dirty="0">
                <a:latin typeface="Times New Roman"/>
                <a:cs typeface="Times New Roman"/>
              </a:rPr>
              <a:t>ricco di Silicio</a:t>
            </a:r>
          </a:p>
          <a:p>
            <a:r>
              <a:rPr lang="it-IT" dirty="0">
                <a:latin typeface="Times New Roman"/>
                <a:cs typeface="Times New Roman"/>
              </a:rPr>
              <a:t>Arancio amaro	Scorza	20g		</a:t>
            </a:r>
            <a:r>
              <a:rPr lang="it-IT" i="1" dirty="0">
                <a:latin typeface="Times New Roman"/>
                <a:cs typeface="Times New Roman"/>
              </a:rPr>
              <a:t>antinfiammatorio, aromatizzante, amaro-tonico  </a:t>
            </a:r>
            <a:r>
              <a:rPr lang="it-IT" dirty="0">
                <a:latin typeface="Times New Roman"/>
                <a:cs typeface="Times New Roman"/>
              </a:rPr>
              <a:t> </a:t>
            </a:r>
            <a:endParaRPr lang="it-IT" i="1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China		Corteccia	10g		</a:t>
            </a:r>
            <a:r>
              <a:rPr lang="it-IT" i="1" dirty="0">
                <a:latin typeface="Times New Roman"/>
                <a:cs typeface="Times New Roman"/>
              </a:rPr>
              <a:t>stimolante appetito, dolori muscolari, febbre		     </a:t>
            </a:r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Cannella		Corteccia	10g		</a:t>
            </a:r>
            <a:r>
              <a:rPr lang="it-IT" i="1" dirty="0">
                <a:latin typeface="Times New Roman"/>
                <a:cs typeface="Times New Roman"/>
              </a:rPr>
              <a:t>stimolante sistema vasomotore, tonica</a:t>
            </a:r>
            <a:r>
              <a:rPr lang="it-IT" dirty="0">
                <a:latin typeface="Times New Roman"/>
                <a:cs typeface="Times New Roman"/>
              </a:rPr>
              <a:t>		</a:t>
            </a:r>
          </a:p>
          <a:p>
            <a:r>
              <a:rPr lang="it-IT" dirty="0">
                <a:latin typeface="Times New Roman"/>
                <a:cs typeface="Times New Roman"/>
              </a:rPr>
              <a:t>   </a:t>
            </a:r>
          </a:p>
          <a:p>
            <a:r>
              <a:rPr lang="it-IT" dirty="0">
                <a:latin typeface="Times New Roman"/>
                <a:cs typeface="Times New Roman"/>
              </a:rPr>
              <a:t>Fare un infuso al 2%, lasciare in infusione 10 minuti e bere 2 tazze da tè al giorno.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64629" y="-12575"/>
            <a:ext cx="1479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CRESCITA</a:t>
            </a:r>
          </a:p>
        </p:txBody>
      </p:sp>
      <p:pic>
        <p:nvPicPr>
          <p:cNvPr id="4" name="Immagine 3" descr="Unknow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0" y="3781210"/>
            <a:ext cx="1773561" cy="1773561"/>
          </a:xfrm>
          <a:prstGeom prst="rect">
            <a:avLst/>
          </a:prstGeom>
        </p:spPr>
      </p:pic>
      <p:pic>
        <p:nvPicPr>
          <p:cNvPr id="5" name="Immagine 4" descr="images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4521" y="3793591"/>
            <a:ext cx="2646583" cy="1761180"/>
          </a:xfrm>
          <a:prstGeom prst="rect">
            <a:avLst/>
          </a:prstGeom>
        </p:spPr>
      </p:pic>
      <p:pic>
        <p:nvPicPr>
          <p:cNvPr id="6" name="Immagine 5" descr="corteccia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1104" y="3793591"/>
            <a:ext cx="2009588" cy="1761180"/>
          </a:xfrm>
          <a:prstGeom prst="rect">
            <a:avLst/>
          </a:prstGeom>
        </p:spPr>
      </p:pic>
      <p:pic>
        <p:nvPicPr>
          <p:cNvPr id="7" name="Immagine 6" descr="Unknown-2.jpe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0486" y="3793591"/>
            <a:ext cx="2703514" cy="1748223"/>
          </a:xfrm>
          <a:prstGeom prst="rect">
            <a:avLst/>
          </a:prstGeom>
        </p:spPr>
      </p:pic>
      <p:sp>
        <p:nvSpPr>
          <p:cNvPr id="9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9531306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64629" y="-12575"/>
            <a:ext cx="14798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CRESCITA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12873" y="619582"/>
            <a:ext cx="8503165" cy="6093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800" dirty="0">
                <a:latin typeface="Times New Roman"/>
                <a:cs typeface="Times New Roman"/>
              </a:rPr>
              <a:t>		</a:t>
            </a:r>
            <a:r>
              <a:rPr lang="it-IT" sz="2800" b="1" dirty="0">
                <a:latin typeface="Times New Roman"/>
                <a:cs typeface="Times New Roman"/>
              </a:rPr>
              <a:t>Il Fieno greco</a:t>
            </a:r>
          </a:p>
          <a:p>
            <a:pPr>
              <a:spcBef>
                <a:spcPts val="1200"/>
              </a:spcBef>
            </a:pPr>
            <a:endParaRPr lang="it-IT" sz="1000" dirty="0">
              <a:latin typeface="Times New Roman"/>
              <a:cs typeface="Times New Roman"/>
            </a:endParaRP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Trigonella </a:t>
            </a:r>
            <a:r>
              <a:rPr lang="it-IT" dirty="0" err="1">
                <a:latin typeface="Times New Roman"/>
                <a:cs typeface="Times New Roman"/>
              </a:rPr>
              <a:t>foenum-graecum</a:t>
            </a:r>
            <a:r>
              <a:rPr lang="it-IT" dirty="0">
                <a:latin typeface="Times New Roman"/>
                <a:cs typeface="Times New Roman"/>
              </a:rPr>
              <a:t> è una leguminosa.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Originario dell’Asia, è coltivato in India, nord Africa e Mediterraneo.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Trigonella perché il seme ha 3 lati.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Gli antichi Egizi lo usavano per le proprietà toniche, ricostituenti e rinvigorenti, per curare l’inappetenza e la magrezza eccessiva.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 Romani lo mettevano nell’alimentazione dei gladiatori e i Greci lo davano agli atleti.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Stimola l’appetito perché ha sostanze che agiscono sul senso di fame.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vitamine A, B, C, proteine, fibre, ferro e calcio.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Inoltre è ipoglicemizzante, abbassa il colesterolo e i trigliceridi, aiuta in caso di pelle grassa e acne.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In infuso mettere 1 cucchiaino si semi contusi  in 300 ml di acqua bollente, lasciare in infusione 15 minuti e assumere in 2 tazzine al giorno.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Oppure mettere 1 cucchiaino di farina dei semi nel cibo o nel miele.</a:t>
            </a:r>
          </a:p>
        </p:txBody>
      </p:sp>
      <p:pic>
        <p:nvPicPr>
          <p:cNvPr id="5" name="Immagine 4" descr="Unknow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9131" y="79125"/>
            <a:ext cx="2814954" cy="1873224"/>
          </a:xfrm>
          <a:prstGeom prst="rect">
            <a:avLst/>
          </a:prstGeom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419226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410855111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87661" y="858400"/>
            <a:ext cx="2829821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CONTUSIONI</a:t>
            </a:r>
          </a:p>
        </p:txBody>
      </p:sp>
      <p:sp>
        <p:nvSpPr>
          <p:cNvPr id="5" name="Rettangolo 4"/>
          <p:cNvSpPr/>
          <p:nvPr/>
        </p:nvSpPr>
        <p:spPr>
          <a:xfrm>
            <a:off x="557225" y="2001878"/>
            <a:ext cx="7282803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Le contusioni sono lesioni dovute ad un trauma diretto,                                       che causa una lesione dei capillari, una congestione del sangue                            e forma il classico ematoma di colore </a:t>
            </a:r>
            <a:r>
              <a:rPr lang="it-IT" dirty="0" err="1">
                <a:latin typeface="Times New Roman"/>
                <a:cs typeface="Times New Roman"/>
              </a:rPr>
              <a:t>violastro</a:t>
            </a:r>
            <a:r>
              <a:rPr lang="it-IT" dirty="0">
                <a:latin typeface="Times New Roman"/>
                <a:cs typeface="Times New Roman"/>
              </a:rPr>
              <a:t>-bluastro-verdastro visibile anche dall'esterno.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I lividi possono venire a chiunque ma possiamo osservare che alcuni bambini li sviluppano con maggiore facilità rispetto ad altri.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Infatti ci sono bambini più soggetti ai lividi in quanto hanno una cute più fine e pallida e capillari più deboli.</a:t>
            </a:r>
          </a:p>
        </p:txBody>
      </p:sp>
      <p:pic>
        <p:nvPicPr>
          <p:cNvPr id="8" name="Immagine 7" descr="Schermata 2020-05-24 alle 20.32.0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1483" y="395426"/>
            <a:ext cx="2032000" cy="2095500"/>
          </a:xfrm>
          <a:prstGeom prst="rect">
            <a:avLst/>
          </a:prstGeom>
        </p:spPr>
      </p:pic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71553559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199" y="896097"/>
            <a:ext cx="8352387" cy="5723790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Times New Roman"/>
                <a:cs typeface="Times New Roman"/>
              </a:rPr>
              <a:t>       Sorbo		          Castagno		                    Corniolo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b="1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Regola </a:t>
            </a:r>
            <a:r>
              <a:rPr lang="it-IT" sz="1800" dirty="0" err="1">
                <a:latin typeface="Times New Roman"/>
                <a:cs typeface="Times New Roman"/>
              </a:rPr>
              <a:t>sist</a:t>
            </a:r>
            <a:r>
              <a:rPr lang="it-IT" sz="1800" dirty="0">
                <a:latin typeface="Times New Roman"/>
                <a:cs typeface="Times New Roman"/>
              </a:rPr>
              <a:t>. Venoso	 	   Turbe circ. venosa		  Sistema vascolare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Riduce </a:t>
            </a:r>
            <a:r>
              <a:rPr lang="it-IT" sz="1800" dirty="0" err="1">
                <a:latin typeface="Times New Roman"/>
                <a:cs typeface="Times New Roman"/>
              </a:rPr>
              <a:t>congest</a:t>
            </a:r>
            <a:r>
              <a:rPr lang="it-IT" sz="1800" dirty="0">
                <a:latin typeface="Times New Roman"/>
                <a:cs typeface="Times New Roman"/>
              </a:rPr>
              <a:t>.		   Edemi			        Anche nei traumi chiusi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Tonifica parete vasi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210" y="1456691"/>
            <a:ext cx="824209" cy="1022767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9508" y="1456691"/>
            <a:ext cx="799970" cy="1022767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9553" y="1452425"/>
            <a:ext cx="916801" cy="1027033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339482" y="0"/>
            <a:ext cx="1837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CONTUSIONI</a:t>
            </a:r>
          </a:p>
        </p:txBody>
      </p:sp>
      <p:sp>
        <p:nvSpPr>
          <p:cNvPr id="10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698765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17341" y="0"/>
            <a:ext cx="838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ACNE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70498" y="953691"/>
            <a:ext cx="8441318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Ulmaceae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di 50m; 500 anni; Europa, Asia </a:t>
            </a:r>
            <a:r>
              <a:rPr lang="it-IT" dirty="0" err="1">
                <a:latin typeface="Times New Roman"/>
                <a:cs typeface="Times New Roman"/>
              </a:rPr>
              <a:t>medit</a:t>
            </a:r>
            <a:r>
              <a:rPr lang="it-IT" dirty="0">
                <a:latin typeface="Times New Roman"/>
                <a:cs typeface="Times New Roman"/>
              </a:rPr>
              <a:t>., America nord.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Nei boschi, siepi, zone incolte, vicino torrenti, fino a 1200m.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Sacro per greci e romani; Plinio scrive dell’uso delle fibre della corteccia per cicatrizzare ferite, ulcere, ustioni, piaghe, ascessi, lebbra.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</a:t>
            </a:r>
            <a:r>
              <a:rPr lang="it-IT" dirty="0" err="1">
                <a:latin typeface="Times New Roman"/>
                <a:cs typeface="Times New Roman"/>
              </a:rPr>
              <a:t>organotropismo</a:t>
            </a:r>
            <a:r>
              <a:rPr lang="it-IT" dirty="0">
                <a:latin typeface="Times New Roman"/>
                <a:cs typeface="Times New Roman"/>
              </a:rPr>
              <a:t> per la cute, le mucose, il fegato.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dermoprotettivo e normalizza la secrezione delle ghiandole sebacee, agisce in svariate affezioni.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indicato nelle sindromi cutanee di tipo infiammatoria, soprattutto a carico delle ghiandole sebacee.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Nell’acne giovanile e rosacea, dermatite seborroica, dermatiti e dermatosi umide e eczema con infiammazione e vesciche.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Normalizza la secrezione seborroica del cuoio capelluto. </a:t>
            </a:r>
          </a:p>
        </p:txBody>
      </p:sp>
      <p:pic>
        <p:nvPicPr>
          <p:cNvPr id="4" name="Immagine 3" descr="olmo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050" y="180096"/>
            <a:ext cx="2887385" cy="1919871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185860" y="400110"/>
            <a:ext cx="1164902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Olmo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53053480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39482" y="0"/>
            <a:ext cx="1837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CONTUSIONI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795319" y="425649"/>
            <a:ext cx="1233631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Sorbo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339482" y="1152275"/>
            <a:ext cx="7999977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Rosaceae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Alberi di 20m, vive fino a 600 anni, diffuso ovunque.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bisogno di molta luce e calore, si adatta facilmente.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Frutti, le sorbe, sono ricchi di vitamina C.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Galeno consigliava il frutto in caso di diarrea.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</a:t>
            </a:r>
            <a:r>
              <a:rPr lang="it-IT" dirty="0" err="1">
                <a:latin typeface="Times New Roman"/>
                <a:cs typeface="Times New Roman"/>
              </a:rPr>
              <a:t>organotropismo</a:t>
            </a:r>
            <a:r>
              <a:rPr lang="it-IT" dirty="0">
                <a:latin typeface="Times New Roman"/>
                <a:cs typeface="Times New Roman"/>
              </a:rPr>
              <a:t> sull’apparato linfatico.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Migliora la circolazione venosa, riduce la stasi venosa e favorisce il microcircolo. In caso di senso di pesantezza, edema, varici, tromboflebiti, turbe circolatorie.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Agisce sulle infiammazioni, è tonificante delle pareti dei vasi venosi. 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Aiuta il riassorbimento degli edemi.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attivo in caso di Acufeni. Sordità da spasmo vascolare o da </a:t>
            </a:r>
            <a:r>
              <a:rPr lang="it-IT" dirty="0" err="1">
                <a:latin typeface="Times New Roman"/>
                <a:cs typeface="Times New Roman"/>
              </a:rPr>
              <a:t>timpanosclerosi</a:t>
            </a:r>
            <a:r>
              <a:rPr lang="it-IT" dirty="0">
                <a:latin typeface="Times New Roman"/>
                <a:cs typeface="Times New Roman"/>
              </a:rPr>
              <a:t>. Vertigini e labirintiti.</a:t>
            </a:r>
          </a:p>
        </p:txBody>
      </p:sp>
      <p:pic>
        <p:nvPicPr>
          <p:cNvPr id="6" name="Immagine 5" descr="sorbo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6838" y="122663"/>
            <a:ext cx="2204577" cy="3317779"/>
          </a:xfrm>
          <a:prstGeom prst="rect">
            <a:avLst/>
          </a:prstGeom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04091589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39482" y="0"/>
            <a:ext cx="1837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CONTUSIONI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832561" y="436973"/>
            <a:ext cx="1826341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Castagno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01066" y="1299602"/>
            <a:ext cx="810007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Fagaceae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di 40m, maestoso, Mediterraneo, Asia minore, Caucaso,                        longevo può diventare plurimillenario.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Il tronco diventa molto grande con gallerie dove ci si può nascondere.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Il frutto in passato, ha rappresentato un'importante risorsa alimentare per le popolazioni rurali perché erano utilizzate soprattutto per la produzione di farina di castagne.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 latino </a:t>
            </a:r>
            <a:r>
              <a:rPr lang="it-IT" dirty="0" err="1">
                <a:latin typeface="Times New Roman"/>
                <a:cs typeface="Times New Roman"/>
              </a:rPr>
              <a:t>Castanea</a:t>
            </a:r>
            <a:r>
              <a:rPr lang="it-IT" dirty="0">
                <a:latin typeface="Times New Roman"/>
                <a:cs typeface="Times New Roman"/>
              </a:rPr>
              <a:t>  forse dalla città di </a:t>
            </a:r>
            <a:r>
              <a:rPr lang="it-IT" dirty="0" err="1">
                <a:latin typeface="Times New Roman"/>
                <a:cs typeface="Times New Roman"/>
              </a:rPr>
              <a:t>Kastania</a:t>
            </a:r>
            <a:r>
              <a:rPr lang="it-IT" dirty="0">
                <a:latin typeface="Times New Roman"/>
                <a:cs typeface="Times New Roman"/>
              </a:rPr>
              <a:t> in Tessaglia e </a:t>
            </a:r>
            <a:r>
              <a:rPr lang="it-IT" dirty="0" err="1">
                <a:latin typeface="Times New Roman"/>
                <a:cs typeface="Times New Roman"/>
              </a:rPr>
              <a:t>Kastanis</a:t>
            </a:r>
            <a:r>
              <a:rPr lang="it-IT" dirty="0">
                <a:latin typeface="Times New Roman"/>
                <a:cs typeface="Times New Roman"/>
              </a:rPr>
              <a:t> sul Ponto.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Drenante dei vasi linfatici degli arti inferiori. Turbe della circolazione linfatica e venosa.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Efficace in caso di Edemi linfatici, varici, ulcere varicose, cellulite, emorroidi, crampi.</a:t>
            </a:r>
          </a:p>
        </p:txBody>
      </p:sp>
      <p:pic>
        <p:nvPicPr>
          <p:cNvPr id="5" name="Immagine 4" descr="02d117b8-194c-4dbf-8931-16d608b0be1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948" y="168290"/>
            <a:ext cx="2121041" cy="2599620"/>
          </a:xfrm>
          <a:prstGeom prst="rect">
            <a:avLst/>
          </a:prstGeom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42448650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39482" y="0"/>
            <a:ext cx="1837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CONTUSIONI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654663" y="452245"/>
            <a:ext cx="4490985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Corniolo-Sanguinello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339481" y="1322497"/>
            <a:ext cx="8249691" cy="4924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Cornacee.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Arbusto di 3m, di originario dell’Europa e Asia minore.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 latino </a:t>
            </a:r>
            <a:r>
              <a:rPr lang="it-IT" dirty="0" err="1">
                <a:latin typeface="Times New Roman"/>
                <a:cs typeface="Times New Roman"/>
              </a:rPr>
              <a:t>Cornu</a:t>
            </a:r>
            <a:r>
              <a:rPr lang="it-IT" dirty="0">
                <a:latin typeface="Times New Roman"/>
                <a:cs typeface="Times New Roman"/>
              </a:rPr>
              <a:t> = corno, per la durezza del legno; sanguinea per                      l’arrossamento dei rami che ricordano le vene.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In passato si utilizzava un olio ricavato dal legno per i dolori dell’artrite; le fronde e i germogli si applicavano come impiastro sulle ferite per rimarginarle.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</a:t>
            </a:r>
            <a:r>
              <a:rPr lang="it-IT" dirty="0" err="1">
                <a:latin typeface="Times New Roman"/>
                <a:cs typeface="Times New Roman"/>
              </a:rPr>
              <a:t>organotropismo</a:t>
            </a:r>
            <a:r>
              <a:rPr lang="it-IT" dirty="0">
                <a:latin typeface="Times New Roman"/>
                <a:cs typeface="Times New Roman"/>
              </a:rPr>
              <a:t> per il cuore, la tiroide, la coagulazione con azione fluidificante e anticoagulante.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Agisce sulle infiammazioni dell’albero </a:t>
            </a:r>
            <a:r>
              <a:rPr lang="it-IT" dirty="0" err="1">
                <a:latin typeface="Times New Roman"/>
                <a:cs typeface="Times New Roman"/>
              </a:rPr>
              <a:t>artero</a:t>
            </a:r>
            <a:r>
              <a:rPr lang="it-IT" dirty="0">
                <a:latin typeface="Times New Roman"/>
                <a:cs typeface="Times New Roman"/>
              </a:rPr>
              <a:t>-venoso, la coagulazione e il microcircolo.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indicato per prevenire l’infarto e ha proprietà anti trombotiche.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Coadiuvante in caso di tachicardia e ipertiroidismo.</a:t>
            </a:r>
          </a:p>
        </p:txBody>
      </p:sp>
      <p:pic>
        <p:nvPicPr>
          <p:cNvPr id="6" name="Immagine 5" descr="unname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3165" y="122109"/>
            <a:ext cx="1841013" cy="2772349"/>
          </a:xfrm>
          <a:prstGeom prst="rect">
            <a:avLst/>
          </a:prstGeom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68057146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40655" y="1149605"/>
            <a:ext cx="8386454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Tisana – Decotto di Arnica per impacchi</a:t>
            </a:r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Arnica	Fiori e foglie	30g		</a:t>
            </a:r>
            <a:r>
              <a:rPr lang="it-IT" i="1" dirty="0">
                <a:latin typeface="Times New Roman"/>
                <a:cs typeface="Times New Roman"/>
              </a:rPr>
              <a:t>antinfiammatoria, analgesica, protezione capillari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Fare decotto e lasciare sul fuoco per 10 minuti. Filtrare e utilizzare freddo per impacchi sulle zone contuse.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39482" y="0"/>
            <a:ext cx="1837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CONTUSIONI</a:t>
            </a:r>
          </a:p>
        </p:txBody>
      </p:sp>
      <p:pic>
        <p:nvPicPr>
          <p:cNvPr id="4" name="Immagine 3" descr="Unknown-3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872" y="3005353"/>
            <a:ext cx="3289300" cy="2463800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9144001" y="855225"/>
            <a:ext cx="13525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84408803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39482" y="1197606"/>
            <a:ext cx="7845797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Pomata di arnica</a:t>
            </a:r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Arnica montana T.M.	4g</a:t>
            </a:r>
          </a:p>
          <a:p>
            <a:r>
              <a:rPr lang="it-IT" dirty="0">
                <a:latin typeface="Times New Roman"/>
                <a:cs typeface="Times New Roman"/>
              </a:rPr>
              <a:t>Vaselina bianca		100g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Da applicare solo se le manifestazioni non sono aperte.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39482" y="0"/>
            <a:ext cx="1837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CONTUSIONI</a:t>
            </a:r>
          </a:p>
        </p:txBody>
      </p:sp>
      <p:pic>
        <p:nvPicPr>
          <p:cNvPr id="4" name="Immagine 3" descr="Unknown-3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2097" y="3264512"/>
            <a:ext cx="3289300" cy="2463800"/>
          </a:xfrm>
          <a:prstGeom prst="rect">
            <a:avLst/>
          </a:prstGeom>
        </p:spPr>
      </p:pic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5823704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53229" y="1330250"/>
            <a:ext cx="795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Oli essenziali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Olio essenziale di </a:t>
            </a:r>
            <a:r>
              <a:rPr lang="it-IT" b="1" dirty="0">
                <a:latin typeface="Times New Roman"/>
                <a:cs typeface="Times New Roman"/>
              </a:rPr>
              <a:t>Maggiorana, </a:t>
            </a:r>
            <a:r>
              <a:rPr lang="it-IT" dirty="0">
                <a:latin typeface="Times New Roman"/>
                <a:cs typeface="Times New Roman"/>
              </a:rPr>
              <a:t>antidolorifico, riscaldante e rilassante.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39482" y="0"/>
            <a:ext cx="18378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CONTUSIONI</a:t>
            </a:r>
          </a:p>
        </p:txBody>
      </p:sp>
      <p:pic>
        <p:nvPicPr>
          <p:cNvPr id="4" name="Immagine 3" descr="Unknow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8376" y="3010669"/>
            <a:ext cx="3645300" cy="1822650"/>
          </a:xfrm>
          <a:prstGeom prst="rect">
            <a:avLst/>
          </a:prstGeom>
        </p:spPr>
      </p:pic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86458219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19923" y="663299"/>
            <a:ext cx="2913979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DISTORSIONI</a:t>
            </a:r>
          </a:p>
        </p:txBody>
      </p:sp>
      <p:pic>
        <p:nvPicPr>
          <p:cNvPr id="4" name="Immagine 3" descr="ragazzo-che-piange-con-un-graffio-sul-ginocchio_33070-18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3106" y="267328"/>
            <a:ext cx="2176937" cy="2176937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03739" y="1541997"/>
            <a:ext cx="8060326" cy="4739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Le distorsioni sono lesioni di un’articolazione causata da un                             movimento improvviso e violento che produce danni a cartilagini,                         legamenti, tendini e capsule articolari.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Le più frequenti sono quelle al ginocchio, al collo del piede, al gomito e alle dita ma possono interessare tutte le articolazioni dell’organismo.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La causa può essere cercata nella predisposizione </a:t>
            </a:r>
            <a:r>
              <a:rPr lang="it-IT" dirty="0" err="1">
                <a:latin typeface="Times New Roman"/>
                <a:cs typeface="Times New Roman"/>
              </a:rPr>
              <a:t>biotipologica</a:t>
            </a:r>
            <a:r>
              <a:rPr lang="it-IT" dirty="0">
                <a:latin typeface="Times New Roman"/>
                <a:cs typeface="Times New Roman"/>
              </a:rPr>
              <a:t>, nello stile di vita o negli sport praticati.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Il bambino, quando subisce una distorsione, lamenta dolore forte e continuo, che aumenta quando l’articolazione viene mossa, può capitare, nei casi più gravi, di avvertire una sorta di lacerazione nella regione coinvolta.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Dopo una distorsione bisogna subito mettere sulla parte colpita del ghiaccio per limitare il gonfiore, quindi si può procedere con una fasciatura dopo essersi accertati che non ci siano fratture o complicazioni.</a:t>
            </a:r>
          </a:p>
          <a:p>
            <a:pPr>
              <a:spcBef>
                <a:spcPts val="1200"/>
              </a:spcBef>
            </a:pPr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10468544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959208"/>
            <a:ext cx="8229600" cy="5383632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Times New Roman"/>
                <a:cs typeface="Times New Roman"/>
              </a:rPr>
              <a:t>Vite vergine		      Frassino		        Ribes nero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Infiammazioni articolari	    </a:t>
            </a:r>
            <a:r>
              <a:rPr lang="it-IT" sz="1800" dirty="0" err="1">
                <a:latin typeface="Times New Roman"/>
                <a:cs typeface="Times New Roman"/>
              </a:rPr>
              <a:t>App</a:t>
            </a:r>
            <a:r>
              <a:rPr lang="it-IT" sz="1800" dirty="0">
                <a:latin typeface="Times New Roman"/>
                <a:cs typeface="Times New Roman"/>
              </a:rPr>
              <a:t>. </a:t>
            </a:r>
            <a:r>
              <a:rPr lang="it-IT" sz="1800" dirty="0" err="1">
                <a:latin typeface="Times New Roman"/>
                <a:cs typeface="Times New Roman"/>
              </a:rPr>
              <a:t>osteoartic</a:t>
            </a:r>
            <a:r>
              <a:rPr lang="it-IT" sz="1800" dirty="0">
                <a:latin typeface="Times New Roman"/>
                <a:cs typeface="Times New Roman"/>
              </a:rPr>
              <a:t>.		      Antinfiammatoria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Antireumatico		    </a:t>
            </a:r>
            <a:r>
              <a:rPr lang="it-IT" sz="1800" dirty="0" err="1">
                <a:latin typeface="Times New Roman"/>
                <a:cs typeface="Times New Roman"/>
              </a:rPr>
              <a:t>Disintossic</a:t>
            </a:r>
            <a:r>
              <a:rPr lang="it-IT" sz="1800" dirty="0">
                <a:latin typeface="Times New Roman"/>
                <a:cs typeface="Times New Roman"/>
              </a:rPr>
              <a:t>. Fegato	      Antidolorifica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			    Diuretica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875" y="1396499"/>
            <a:ext cx="1002056" cy="1143376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85109" y="1396498"/>
            <a:ext cx="939699" cy="1143376"/>
          </a:xfrm>
          <a:prstGeom prst="rect">
            <a:avLst/>
          </a:prstGeom>
        </p:spPr>
      </p:pic>
      <p:pic>
        <p:nvPicPr>
          <p:cNvPr id="6" name="Immagine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635" y="1396498"/>
            <a:ext cx="889629" cy="1143377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CasellaDiTesto 6"/>
          <p:cNvSpPr txBox="1"/>
          <p:nvPr/>
        </p:nvSpPr>
        <p:spPr>
          <a:xfrm>
            <a:off x="457200" y="0"/>
            <a:ext cx="1890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DISTORSIONI</a:t>
            </a:r>
          </a:p>
        </p:txBody>
      </p:sp>
      <p:sp>
        <p:nvSpPr>
          <p:cNvPr id="9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45014499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57200" y="12575"/>
            <a:ext cx="1890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DISTORSIONI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1772476" y="428940"/>
            <a:ext cx="2300229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Vite vergine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13174" y="1066092"/>
            <a:ext cx="8091630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Vitaceae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una liana che cresce molto rapidamente, con fogliame                                  abbondante e rosso in autunno.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Originaria dell’America nord e estremo Oriente.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Riesce ad aderire anche ai muri più lisci per i viticci alle                                       estremità dei rami che hanno ventose molto aderenti.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</a:t>
            </a:r>
            <a:r>
              <a:rPr lang="it-IT" dirty="0" err="1">
                <a:latin typeface="Times New Roman"/>
                <a:cs typeface="Times New Roman"/>
              </a:rPr>
              <a:t>Ampelopsis</a:t>
            </a:r>
            <a:r>
              <a:rPr lang="it-IT" dirty="0">
                <a:latin typeface="Times New Roman"/>
                <a:cs typeface="Times New Roman"/>
              </a:rPr>
              <a:t> dal greco </a:t>
            </a:r>
            <a:r>
              <a:rPr lang="it-IT" dirty="0" err="1">
                <a:latin typeface="Times New Roman"/>
                <a:cs typeface="Times New Roman"/>
              </a:rPr>
              <a:t>Ampelos</a:t>
            </a:r>
            <a:r>
              <a:rPr lang="it-IT" dirty="0">
                <a:latin typeface="Times New Roman"/>
                <a:cs typeface="Times New Roman"/>
              </a:rPr>
              <a:t> = vite, perché simile alla vite.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stata introdotta in fitoterapia da poco tempo.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i giovani getti.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</a:t>
            </a:r>
            <a:r>
              <a:rPr lang="it-IT" dirty="0" err="1">
                <a:latin typeface="Times New Roman"/>
                <a:cs typeface="Times New Roman"/>
              </a:rPr>
              <a:t>Organotropismo</a:t>
            </a:r>
            <a:r>
              <a:rPr lang="it-IT" dirty="0">
                <a:latin typeface="Times New Roman"/>
                <a:cs typeface="Times New Roman"/>
              </a:rPr>
              <a:t> sulle articolazioni, tessuto connettivale, tendini, legamenti.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Antinfiammatoria e </a:t>
            </a:r>
            <a:r>
              <a:rPr lang="it-IT" dirty="0" err="1">
                <a:latin typeface="Times New Roman"/>
                <a:cs typeface="Times New Roman"/>
              </a:rPr>
              <a:t>antifibrotica</a:t>
            </a:r>
            <a:r>
              <a:rPr lang="it-IT" dirty="0">
                <a:latin typeface="Times New Roman"/>
                <a:cs typeface="Times New Roman"/>
              </a:rPr>
              <a:t> con azione su tendini e legamenti.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Utile in caso di traumi articolari con compromissione dei legamenti.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Anche in caso di deformazioni articolari.</a:t>
            </a:r>
          </a:p>
        </p:txBody>
      </p:sp>
      <p:pic>
        <p:nvPicPr>
          <p:cNvPr id="7" name="Immagine 6" descr="ampelopsis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648" y="137695"/>
            <a:ext cx="2457653" cy="3170340"/>
          </a:xfrm>
          <a:prstGeom prst="rect">
            <a:avLst/>
          </a:prstGeom>
        </p:spPr>
      </p:pic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78413002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57200" y="0"/>
            <a:ext cx="1890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DISTORSIONI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2184207" y="413779"/>
            <a:ext cx="1689485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Frassino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352453" y="961055"/>
            <a:ext cx="8629517" cy="5786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Oleaceae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di 30m, 3m di circonferenza alla base  vive 150-200 anni,                                        in tutta Europa fino 1400m eccetto nel meridione.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ben ancorato al suolo con radici che vanno in profondità.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legno duro ma flessibile. Si costruivano le ruote, gli sci, racchette da tennis </a:t>
            </a:r>
            <a:r>
              <a:rPr lang="mr-IN" dirty="0">
                <a:latin typeface="Times New Roman"/>
                <a:cs typeface="Times New Roman"/>
              </a:rPr>
              <a:t>…</a:t>
            </a:r>
            <a:endParaRPr lang="it-IT" dirty="0">
              <a:latin typeface="Times New Roman"/>
              <a:cs typeface="Times New Roman"/>
            </a:endParaRP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</a:t>
            </a:r>
            <a:r>
              <a:rPr lang="it-IT" dirty="0" err="1">
                <a:latin typeface="Times New Roman"/>
                <a:cs typeface="Times New Roman"/>
              </a:rPr>
              <a:t>Fraxinus</a:t>
            </a:r>
            <a:r>
              <a:rPr lang="it-IT" dirty="0">
                <a:latin typeface="Times New Roman"/>
                <a:cs typeface="Times New Roman"/>
              </a:rPr>
              <a:t> dal greco </a:t>
            </a:r>
            <a:r>
              <a:rPr lang="it-IT" dirty="0" err="1">
                <a:latin typeface="Times New Roman"/>
                <a:cs typeface="Times New Roman"/>
              </a:rPr>
              <a:t>frasso</a:t>
            </a:r>
            <a:r>
              <a:rPr lang="it-IT" dirty="0">
                <a:latin typeface="Times New Roman"/>
                <a:cs typeface="Times New Roman"/>
              </a:rPr>
              <a:t>= difendo perché era usato per le recinzioni. </a:t>
            </a:r>
            <a:r>
              <a:rPr lang="it-IT" dirty="0" err="1">
                <a:latin typeface="Times New Roman"/>
                <a:cs typeface="Times New Roman"/>
              </a:rPr>
              <a:t>Excelsior</a:t>
            </a:r>
            <a:r>
              <a:rPr lang="it-IT" dirty="0">
                <a:latin typeface="Times New Roman"/>
                <a:cs typeface="Times New Roman"/>
              </a:rPr>
              <a:t> perché è alto e quindi con aspetto regale.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In mitologia greca è il legno di Poseidone, per i celti è simbolo della reincarnazione.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Ildegarda usava le foglie per le </a:t>
            </a:r>
            <a:r>
              <a:rPr lang="it-IT" dirty="0" err="1">
                <a:latin typeface="Times New Roman"/>
                <a:cs typeface="Times New Roman"/>
              </a:rPr>
              <a:t>vitù</a:t>
            </a:r>
            <a:r>
              <a:rPr lang="it-IT" dirty="0">
                <a:latin typeface="Times New Roman"/>
                <a:cs typeface="Times New Roman"/>
              </a:rPr>
              <a:t> diuretiche e antinfiammatorie per la gotta.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Drenante renale, biliare, articolare, antinfiammatorio, uricosurico, </a:t>
            </a:r>
            <a:r>
              <a:rPr lang="it-IT" dirty="0" err="1">
                <a:latin typeface="Times New Roman"/>
                <a:cs typeface="Times New Roman"/>
              </a:rPr>
              <a:t>ipocolesterolemizzante</a:t>
            </a:r>
            <a:r>
              <a:rPr lang="it-IT" dirty="0">
                <a:latin typeface="Times New Roman"/>
                <a:cs typeface="Times New Roman"/>
              </a:rPr>
              <a:t>, diuretico, anticellulite.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Agisce sugli edemi, soprattutto articolari.  Tonico di legamenti articolari.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attivo in caso di infiammazione articolare, gotta, acidosi articolare per l’eliminazione di acido urico.</a:t>
            </a:r>
          </a:p>
        </p:txBody>
      </p:sp>
      <p:pic>
        <p:nvPicPr>
          <p:cNvPr id="6" name="Immagine 5" descr="412b3908-d906-445b-be6f-94e866ab4e5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9915" y="168294"/>
            <a:ext cx="2322055" cy="2279626"/>
          </a:xfrm>
          <a:prstGeom prst="rect">
            <a:avLst/>
          </a:prstGeom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419226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0748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47224" y="0"/>
            <a:ext cx="838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ACNE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214903" y="1032976"/>
            <a:ext cx="8300447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Appartiene alla famiglia delle </a:t>
            </a:r>
            <a:r>
              <a:rPr lang="it-IT" dirty="0" err="1">
                <a:latin typeface="Times New Roman"/>
                <a:cs typeface="Times New Roman"/>
              </a:rPr>
              <a:t>Juglandaceae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30-40m. Maestoso, vive fino 400 anni.                                                                Europa, America, Asia.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Solitario. Lo </a:t>
            </a:r>
            <a:r>
              <a:rPr lang="it-IT" dirty="0" err="1">
                <a:latin typeface="Times New Roman"/>
                <a:cs typeface="Times New Roman"/>
              </a:rPr>
              <a:t>iuglone</a:t>
            </a:r>
            <a:r>
              <a:rPr lang="it-IT" dirty="0">
                <a:latin typeface="Times New Roman"/>
                <a:cs typeface="Times New Roman"/>
              </a:rPr>
              <a:t> impedisce ad altre piante di crescere.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Il frutto è ricco di acidi grassi insaturi, omega 3.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 latino </a:t>
            </a:r>
            <a:r>
              <a:rPr lang="it-IT" dirty="0" err="1">
                <a:latin typeface="Times New Roman"/>
                <a:cs typeface="Times New Roman"/>
              </a:rPr>
              <a:t>Iovis</a:t>
            </a:r>
            <a:r>
              <a:rPr lang="it-IT" dirty="0">
                <a:latin typeface="Times New Roman"/>
                <a:cs typeface="Times New Roman"/>
              </a:rPr>
              <a:t> </a:t>
            </a:r>
            <a:r>
              <a:rPr lang="it-IT" dirty="0" err="1">
                <a:latin typeface="Times New Roman"/>
                <a:cs typeface="Times New Roman"/>
              </a:rPr>
              <a:t>glans</a:t>
            </a:r>
            <a:r>
              <a:rPr lang="it-IT" dirty="0">
                <a:latin typeface="Times New Roman"/>
                <a:cs typeface="Times New Roman"/>
              </a:rPr>
              <a:t>= ghianda di Giove.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Ha </a:t>
            </a:r>
            <a:r>
              <a:rPr lang="it-IT" dirty="0" err="1">
                <a:latin typeface="Times New Roman"/>
                <a:cs typeface="Times New Roman"/>
              </a:rPr>
              <a:t>organotropismo</a:t>
            </a:r>
            <a:r>
              <a:rPr lang="it-IT" dirty="0">
                <a:latin typeface="Times New Roman"/>
                <a:cs typeface="Times New Roman"/>
              </a:rPr>
              <a:t> per cute, mucose, intestino, pancreas, le ghiandole linfatiche e il sistema immunitario.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antinfettivo, antinfiammatorio, antisettico, antibatterico.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Indicato nelle mucose respiratorie infiammate, anche croniche, come sinusiti, mal di gola, otiti croniche suppurate.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Migliora la flora batterica, agisce sulle </a:t>
            </a:r>
            <a:r>
              <a:rPr lang="it-IT" dirty="0" err="1">
                <a:latin typeface="Times New Roman"/>
                <a:cs typeface="Times New Roman"/>
              </a:rPr>
              <a:t>disbiosi</a:t>
            </a:r>
            <a:r>
              <a:rPr lang="it-IT" dirty="0">
                <a:latin typeface="Times New Roman"/>
                <a:cs typeface="Times New Roman"/>
              </a:rPr>
              <a:t> intestinali e parassitosi</a:t>
            </a:r>
            <a:r>
              <a:rPr lang="it-IT" i="1" dirty="0"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4" name="Immagine 3" descr="44972b4c-93e0-4608-8e32-69ace7f2608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8398" y="242311"/>
            <a:ext cx="2493199" cy="339276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1195781" y="367688"/>
            <a:ext cx="3547852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Noce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53053480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11733" y="498909"/>
            <a:ext cx="6199783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Ribes nero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42716" y="1336382"/>
            <a:ext cx="8695673" cy="4924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Sassifragaceae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Arbusto 2m; Europa e Asia centro-nord.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Pianta pioniera, cresce all’ombra in terreno umido.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Dall’arabo </a:t>
            </a:r>
            <a:r>
              <a:rPr lang="it-IT" dirty="0" err="1">
                <a:latin typeface="Times New Roman"/>
                <a:cs typeface="Times New Roman"/>
              </a:rPr>
              <a:t>Ribas</a:t>
            </a:r>
            <a:r>
              <a:rPr lang="it-IT" dirty="0">
                <a:latin typeface="Times New Roman"/>
                <a:cs typeface="Times New Roman"/>
              </a:rPr>
              <a:t>, nome di un rabarbaro acidulo.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utilizzata sono le gemme e i giovani getti                                                                 non lignificati.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Agisce su infiammazioni acute e croniche di ogni natura e origine.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Nel XVIII secolo era noto come “panacea universale” per le sue proprietà terapeutiche antiallergiche, antidolorifiche, antinfiammatorie, è stimolante immunitario e ha azione </a:t>
            </a:r>
            <a:r>
              <a:rPr lang="it-IT" dirty="0" err="1">
                <a:latin typeface="Times New Roman"/>
                <a:cs typeface="Times New Roman"/>
              </a:rPr>
              <a:t>cortison</a:t>
            </a:r>
            <a:r>
              <a:rPr lang="it-IT" dirty="0">
                <a:latin typeface="Times New Roman"/>
                <a:cs typeface="Times New Roman"/>
              </a:rPr>
              <a:t>-simile con attività diretta sulla corteccia surrenalica.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Migliora la resistenza alla fatica, al freddo, allo stress, all’infiammazione.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L’azione antinfiammatoria è molto vasta, rapida e non comporta gastro lesività tipica dei FANS e dei derivati </a:t>
            </a:r>
            <a:r>
              <a:rPr lang="it-IT" dirty="0" err="1">
                <a:latin typeface="Times New Roman"/>
                <a:cs typeface="Times New Roman"/>
              </a:rPr>
              <a:t>cortosteroidei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4" name="Immagine 3" descr="ribes nigrum cop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950" y="169293"/>
            <a:ext cx="2438165" cy="4045081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457200" y="0"/>
            <a:ext cx="1890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DISTORSIONI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42628813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67569" y="1131735"/>
            <a:ext cx="8256854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Tisana – Infuso</a:t>
            </a:r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Fare un infuso di </a:t>
            </a:r>
            <a:r>
              <a:rPr lang="it-IT" b="1" dirty="0">
                <a:latin typeface="Times New Roman"/>
                <a:cs typeface="Times New Roman"/>
              </a:rPr>
              <a:t>Rosmarino</a:t>
            </a:r>
            <a:r>
              <a:rPr lang="it-IT" dirty="0">
                <a:latin typeface="Times New Roman"/>
                <a:cs typeface="Times New Roman"/>
              </a:rPr>
              <a:t> foglie fresche nel vino e fare impacchi con garza bagnata </a:t>
            </a:r>
          </a:p>
          <a:p>
            <a:r>
              <a:rPr lang="it-IT" dirty="0">
                <a:latin typeface="Times New Roman"/>
                <a:cs typeface="Times New Roman"/>
              </a:rPr>
              <a:t>nell’infuso. Ripetere almeno 2 volte al giorno. </a:t>
            </a:r>
          </a:p>
          <a:p>
            <a:r>
              <a:rPr lang="it-IT" dirty="0">
                <a:latin typeface="Times New Roman"/>
                <a:cs typeface="Times New Roman"/>
              </a:rPr>
              <a:t>Ottimo anche in caso di gonfiore.</a:t>
            </a:r>
          </a:p>
          <a:p>
            <a:r>
              <a:rPr lang="it-IT" i="1" dirty="0">
                <a:latin typeface="Times New Roman"/>
                <a:cs typeface="Times New Roman"/>
              </a:rPr>
              <a:t>Ricostituente, antinfiammatorio, antidolorifico</a:t>
            </a: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57200" y="0"/>
            <a:ext cx="1890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DISTORSIONI</a:t>
            </a:r>
          </a:p>
        </p:txBody>
      </p:sp>
      <p:pic>
        <p:nvPicPr>
          <p:cNvPr id="4" name="Immagine 3" descr="image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389" y="3049624"/>
            <a:ext cx="2740351" cy="2740351"/>
          </a:xfrm>
          <a:prstGeom prst="rect">
            <a:avLst/>
          </a:prstGeom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04555955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90361" y="1320358"/>
            <a:ext cx="81852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Oli essenziali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L’olio essenziale di </a:t>
            </a:r>
            <a:r>
              <a:rPr lang="it-IT" b="1" dirty="0">
                <a:latin typeface="Times New Roman"/>
                <a:cs typeface="Times New Roman"/>
              </a:rPr>
              <a:t>Maggiorana</a:t>
            </a:r>
            <a:r>
              <a:rPr lang="it-IT" dirty="0">
                <a:latin typeface="Times New Roman"/>
                <a:cs typeface="Times New Roman"/>
              </a:rPr>
              <a:t> e di </a:t>
            </a:r>
            <a:r>
              <a:rPr lang="it-IT" b="1" dirty="0">
                <a:latin typeface="Times New Roman"/>
                <a:cs typeface="Times New Roman"/>
              </a:rPr>
              <a:t>Rosmarino</a:t>
            </a:r>
            <a:r>
              <a:rPr lang="it-IT" dirty="0">
                <a:latin typeface="Times New Roman"/>
                <a:cs typeface="Times New Roman"/>
              </a:rPr>
              <a:t> sono analgesici e contribuiscono a lenire il dolore mentre l’olio essenziale di </a:t>
            </a:r>
            <a:r>
              <a:rPr lang="it-IT" b="1" dirty="0">
                <a:latin typeface="Times New Roman"/>
                <a:cs typeface="Times New Roman"/>
              </a:rPr>
              <a:t>Lavanda</a:t>
            </a:r>
            <a:r>
              <a:rPr lang="it-IT" dirty="0">
                <a:latin typeface="Times New Roman"/>
                <a:cs typeface="Times New Roman"/>
              </a:rPr>
              <a:t> è calmante.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457200" y="0"/>
            <a:ext cx="18904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DISTORSIONI</a:t>
            </a:r>
          </a:p>
        </p:txBody>
      </p:sp>
      <p:pic>
        <p:nvPicPr>
          <p:cNvPr id="4" name="Immagine 3" descr="images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213" y="3419184"/>
            <a:ext cx="2072665" cy="2072665"/>
          </a:xfrm>
          <a:prstGeom prst="rect">
            <a:avLst/>
          </a:prstGeom>
        </p:spPr>
      </p:pic>
      <p:pic>
        <p:nvPicPr>
          <p:cNvPr id="5" name="Immagine 4" descr="Unknown.jpe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275" y="2771287"/>
            <a:ext cx="2828266" cy="1414133"/>
          </a:xfrm>
          <a:prstGeom prst="rect">
            <a:avLst/>
          </a:prstGeom>
        </p:spPr>
      </p:pic>
      <p:pic>
        <p:nvPicPr>
          <p:cNvPr id="9" name="Immagine 8" descr="images-1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4809" y="3122365"/>
            <a:ext cx="2676711" cy="2004950"/>
          </a:xfrm>
          <a:prstGeom prst="rect">
            <a:avLst/>
          </a:prstGeom>
        </p:spPr>
      </p:pic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35258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421383" y="574926"/>
            <a:ext cx="2411437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it-IT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/>
                <a:cs typeface="Times New Roman"/>
              </a:rPr>
              <a:t>FRATTURE</a:t>
            </a:r>
          </a:p>
        </p:txBody>
      </p:sp>
      <p:pic>
        <p:nvPicPr>
          <p:cNvPr id="4" name="Immagine 3" descr="images-2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9064" y="259159"/>
            <a:ext cx="2491366" cy="2491366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349886" y="1282361"/>
            <a:ext cx="8646760" cy="4862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La frattura è la rottura parziale o completa di un osso.                                                              Le ossa possono rompersi in seguito all’azione di un forte                                                     urto di potenza maggiore all’elasticità dell’osso.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La rottura può essere la conseguenza di un trauma diretto,                                                  come ad esempio una caduta, o indiretto, ad esempio la                                                 frattura della gamba di uno sciatore o di un calciatore che entra in torsione perché il piede rimane bloccato.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La frattura può essere composta se le parti dell’osso interessate rimangono nella loro posizione anatomica originale, o scomposta quando le parti rotte dell’osso si spostano rispetto alla sede anatomica originale.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Inoltre la frattura è definita aperta quando l’osso si rompe ed alcuni frammenti penetrano attraverso la pelle oppure se una ferita è così profonda da penetrare fino all’osso rotto.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Nei bambini le ossa, che non hanno completato ancora il processo di calcificazione, in risposta a una forza esterna, possono piegarsi e fratturarsi solo parzialmente, si parla di frattura a legno verde.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84676637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891658"/>
            <a:ext cx="8229600" cy="546469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it-IT" sz="1800" b="1" dirty="0">
                <a:latin typeface="Times New Roman"/>
                <a:cs typeface="Times New Roman"/>
              </a:rPr>
              <a:t>  Abete bianco					Pino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Fissa Ca nelle ossa				</a:t>
            </a:r>
            <a:r>
              <a:rPr lang="it-IT" sz="1800" dirty="0" err="1">
                <a:latin typeface="Times New Roman"/>
                <a:cs typeface="Times New Roman"/>
              </a:rPr>
              <a:t>Organot</a:t>
            </a:r>
            <a:r>
              <a:rPr lang="it-IT" sz="1800" dirty="0">
                <a:latin typeface="Times New Roman"/>
                <a:cs typeface="Times New Roman"/>
              </a:rPr>
              <a:t>. su cartilagini e ossa</a:t>
            </a:r>
          </a:p>
          <a:p>
            <a:pPr marL="0" indent="0">
              <a:spcBef>
                <a:spcPts val="0"/>
              </a:spcBef>
              <a:buNone/>
            </a:pPr>
            <a:r>
              <a:rPr lang="it-IT" sz="1800" dirty="0">
                <a:latin typeface="Times New Roman"/>
                <a:cs typeface="Times New Roman"/>
              </a:rPr>
              <a:t>Stimola crescita ossea			Stimola cartilagini o ossa</a:t>
            </a: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1800" dirty="0">
              <a:latin typeface="Times New Roman"/>
              <a:cs typeface="Times New Roman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00" y="1328467"/>
            <a:ext cx="967139" cy="1193813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8332" y="1324892"/>
            <a:ext cx="1051230" cy="119738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326909" y="0"/>
            <a:ext cx="1576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FRATTURE</a:t>
            </a:r>
          </a:p>
        </p:txBody>
      </p:sp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61800364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29132" y="402212"/>
            <a:ext cx="4886924" cy="58477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Abete bianco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262292" y="1276752"/>
            <a:ext cx="85454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Famiglia delle </a:t>
            </a:r>
            <a:r>
              <a:rPr lang="it-IT" sz="2000" dirty="0" err="1">
                <a:latin typeface="Times New Roman"/>
                <a:cs typeface="Times New Roman"/>
              </a:rPr>
              <a:t>Abietaceae</a:t>
            </a:r>
            <a:r>
              <a:rPr lang="it-IT" sz="2000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Albero 65m. Conifera antica, vive 250 anni, in                                                                                                                                                                    Europa, tra i 500- 2000m.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Rigenera il terreno e protegge con il sottobosco acido lamponi, mirtilli e sorbi.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Il tronco cresce rapidamente versi l’alto, poi i rami, la radice centrale è profonda, le radici laterali delimitano il territorio. Non si radica.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</a:t>
            </a:r>
            <a:r>
              <a:rPr lang="it-IT" sz="2000" dirty="0" err="1">
                <a:latin typeface="Times New Roman"/>
                <a:cs typeface="Times New Roman"/>
              </a:rPr>
              <a:t>Pectinatus</a:t>
            </a:r>
            <a:r>
              <a:rPr lang="it-IT" sz="2000" dirty="0">
                <a:latin typeface="Times New Roman"/>
                <a:cs typeface="Times New Roman"/>
              </a:rPr>
              <a:t>=aghi come un pettine, restano sulla pianta 7-10 anni.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Ha </a:t>
            </a:r>
            <a:r>
              <a:rPr lang="it-IT" sz="2000" dirty="0" err="1">
                <a:latin typeface="Times New Roman"/>
                <a:cs typeface="Times New Roman"/>
              </a:rPr>
              <a:t>organotropismo</a:t>
            </a:r>
            <a:r>
              <a:rPr lang="it-IT" sz="2000" dirty="0">
                <a:latin typeface="Times New Roman"/>
                <a:cs typeface="Times New Roman"/>
              </a:rPr>
              <a:t> sull’apparato scheletrico, midollo osseo, tessuto linfatico.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Remineralizzante, stimola la crescita, aiuta la fissazione del calcio nelle ossa. Per i disturbi della dentizione.</a:t>
            </a:r>
          </a:p>
          <a:p>
            <a:pPr>
              <a:spcBef>
                <a:spcPts val="1200"/>
              </a:spcBef>
            </a:pPr>
            <a:r>
              <a:rPr lang="it-IT" sz="2000" dirty="0">
                <a:latin typeface="Times New Roman"/>
                <a:cs typeface="Times New Roman"/>
              </a:rPr>
              <a:t>- Indicato in pediatria soprattutto per </a:t>
            </a:r>
            <a:r>
              <a:rPr lang="it-IT" sz="2000" dirty="0" err="1">
                <a:latin typeface="Times New Roman"/>
                <a:cs typeface="Times New Roman"/>
              </a:rPr>
              <a:t>adenoiditi</a:t>
            </a:r>
            <a:r>
              <a:rPr lang="it-IT" sz="2000" dirty="0">
                <a:latin typeface="Times New Roman"/>
                <a:cs typeface="Times New Roman"/>
              </a:rPr>
              <a:t>, tonsilliti, rinofaringiti recidivanti.</a:t>
            </a:r>
          </a:p>
        </p:txBody>
      </p:sp>
      <p:pic>
        <p:nvPicPr>
          <p:cNvPr id="4" name="Immagine 3" descr="abete bianco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678" y="277321"/>
            <a:ext cx="3373565" cy="224314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326909" y="0"/>
            <a:ext cx="1576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FRATTURE</a:t>
            </a:r>
          </a:p>
        </p:txBody>
      </p:sp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743631974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26909" y="0"/>
            <a:ext cx="1576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FRATTURE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2845988" y="403543"/>
            <a:ext cx="2065790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Pino mugo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222585" y="1053789"/>
            <a:ext cx="8554803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Pinaceae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Albero da 1 a 30m perché varia con l’altitudine ma solitamente arriva                                       a 3m, America nord, Europa, Asia.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Sopporta freddo e caldo intensi, rigenera terreno degradato, cresce                                   dove nessun altra pianta riesce a crescere.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Tradizionalmente è un decongestionante delle vie aeree superiori.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La droga sono le gemme.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Agisce sulle alterazioni del tessuto osseo fortificando l’ossatura e stimolando il trofismo della cartilagine articolare.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Riequilibrante della trama proteica ossea che consente di fissare i sali minerali a livello osseo dando forza e flessibilità.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un antinfiammatorio articolare e cartilagineo.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Agisce sul processo di costruzione dell’osso.</a:t>
            </a:r>
          </a:p>
          <a:p>
            <a:pPr>
              <a:spcBef>
                <a:spcPts val="1200"/>
              </a:spcBef>
            </a:pPr>
            <a:endParaRPr lang="it-IT" dirty="0">
              <a:latin typeface="Times New Roman"/>
              <a:cs typeface="Times New Roman"/>
            </a:endParaRPr>
          </a:p>
        </p:txBody>
      </p:sp>
      <p:pic>
        <p:nvPicPr>
          <p:cNvPr id="6" name="Immagine 5" descr="pinomugo copia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308" y="73654"/>
            <a:ext cx="2068034" cy="3100012"/>
          </a:xfrm>
          <a:prstGeom prst="rect">
            <a:avLst/>
          </a:prstGeom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111813223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02935" y="1182034"/>
            <a:ext cx="7808077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Tisana - Decotto</a:t>
            </a:r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Equiseto 		20g		</a:t>
            </a:r>
            <a:r>
              <a:rPr lang="it-IT" i="1" dirty="0">
                <a:latin typeface="Times New Roman"/>
                <a:cs typeface="Times New Roman"/>
              </a:rPr>
              <a:t>remineralizzante</a:t>
            </a:r>
            <a:r>
              <a:rPr lang="it-IT" dirty="0">
                <a:latin typeface="Times New Roman"/>
                <a:cs typeface="Times New Roman"/>
              </a:rPr>
              <a:t>, </a:t>
            </a:r>
            <a:r>
              <a:rPr lang="it-IT" i="1" dirty="0">
                <a:latin typeface="Times New Roman"/>
                <a:cs typeface="Times New Roman"/>
              </a:rPr>
              <a:t>ricco di Silicio</a:t>
            </a:r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Acqua		1 litro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Far bollire per 20 minuti e bere 2 tazze da tè al giorno.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326909" y="0"/>
            <a:ext cx="1576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FRATTURE</a:t>
            </a:r>
          </a:p>
        </p:txBody>
      </p:sp>
      <p:pic>
        <p:nvPicPr>
          <p:cNvPr id="4" name="Immagine 3" descr="Unknow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238" y="3140972"/>
            <a:ext cx="2430074" cy="3034676"/>
          </a:xfrm>
          <a:prstGeom prst="rect">
            <a:avLst/>
          </a:prstGeom>
        </p:spPr>
      </p:pic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342784608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55968" y="1261087"/>
            <a:ext cx="75314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Times New Roman"/>
                <a:cs typeface="Times New Roman"/>
              </a:rPr>
              <a:t>Uno dei metodi migliori per assumere l’Equiseto è il </a:t>
            </a:r>
            <a:r>
              <a:rPr lang="it-IT" b="1" dirty="0">
                <a:latin typeface="Times New Roman"/>
                <a:cs typeface="Times New Roman"/>
              </a:rPr>
              <a:t>Mellito di Equiseto </a:t>
            </a:r>
            <a:r>
              <a:rPr lang="it-IT" dirty="0">
                <a:latin typeface="Times New Roman"/>
                <a:cs typeface="Times New Roman"/>
              </a:rPr>
              <a:t>(450g di miele con 50g di polvere di Equiseto) da consumare a piacere.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Equiseto è </a:t>
            </a:r>
            <a:r>
              <a:rPr lang="it-IT" i="1" dirty="0">
                <a:latin typeface="Times New Roman"/>
                <a:cs typeface="Times New Roman"/>
              </a:rPr>
              <a:t>remineralizzante</a:t>
            </a:r>
            <a:r>
              <a:rPr lang="it-IT" dirty="0">
                <a:latin typeface="Times New Roman"/>
                <a:cs typeface="Times New Roman"/>
              </a:rPr>
              <a:t>, </a:t>
            </a:r>
            <a:r>
              <a:rPr lang="it-IT" i="1" dirty="0">
                <a:latin typeface="Times New Roman"/>
                <a:cs typeface="Times New Roman"/>
              </a:rPr>
              <a:t>ricco di Silicio</a:t>
            </a:r>
            <a:endParaRPr lang="it-IT" dirty="0">
              <a:latin typeface="Times New Roman"/>
              <a:cs typeface="Times New Roman"/>
            </a:endParaRPr>
          </a:p>
          <a:p>
            <a:endParaRPr lang="it-IT" dirty="0">
              <a:latin typeface="Times New Roman"/>
              <a:cs typeface="Times New Roman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326909" y="0"/>
            <a:ext cx="1576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FRATTURE</a:t>
            </a:r>
          </a:p>
        </p:txBody>
      </p:sp>
      <p:pic>
        <p:nvPicPr>
          <p:cNvPr id="4" name="Immagine 3" descr="Unknown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6032" y="2894429"/>
            <a:ext cx="2248651" cy="2852565"/>
          </a:xfrm>
          <a:prstGeom prst="rect">
            <a:avLst/>
          </a:prstGeom>
        </p:spPr>
      </p:pic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325917089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73727" y="1336359"/>
            <a:ext cx="77200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>
                <a:latin typeface="Times New Roman"/>
                <a:cs typeface="Times New Roman"/>
              </a:rPr>
              <a:t>Oli essenziali</a:t>
            </a:r>
          </a:p>
          <a:p>
            <a:endParaRPr lang="it-IT" dirty="0">
              <a:latin typeface="Times New Roman"/>
              <a:cs typeface="Times New Roman"/>
            </a:endParaRPr>
          </a:p>
          <a:p>
            <a:r>
              <a:rPr lang="it-IT" dirty="0">
                <a:latin typeface="Times New Roman"/>
                <a:cs typeface="Times New Roman"/>
              </a:rPr>
              <a:t>Olio essenziale di </a:t>
            </a:r>
            <a:r>
              <a:rPr lang="it-IT" b="1" dirty="0">
                <a:latin typeface="Times New Roman"/>
                <a:cs typeface="Times New Roman"/>
              </a:rPr>
              <a:t>Lavanda</a:t>
            </a:r>
            <a:r>
              <a:rPr lang="it-IT" dirty="0">
                <a:latin typeface="Times New Roman"/>
                <a:cs typeface="Times New Roman"/>
              </a:rPr>
              <a:t> nel diffusore per un’azione calmante, ansiolitica. </a:t>
            </a:r>
          </a:p>
          <a:p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326909" y="0"/>
            <a:ext cx="15763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b="1" dirty="0">
                <a:latin typeface="Times New Roman"/>
                <a:cs typeface="Times New Roman"/>
              </a:rPr>
              <a:t>FRATTURE</a:t>
            </a:r>
          </a:p>
        </p:txBody>
      </p:sp>
      <p:pic>
        <p:nvPicPr>
          <p:cNvPr id="6" name="Immagine 5" descr="images-1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633197" y="3255014"/>
            <a:ext cx="3473335" cy="2601649"/>
          </a:xfrm>
          <a:prstGeom prst="rect">
            <a:avLst/>
          </a:prstGeom>
        </p:spPr>
      </p:pic>
      <p:sp>
        <p:nvSpPr>
          <p:cNvPr id="8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2155473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77105" y="31981"/>
            <a:ext cx="838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>
                <a:latin typeface="Times New Roman"/>
                <a:cs typeface="Times New Roman"/>
              </a:rPr>
              <a:t>ACNE</a:t>
            </a:r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60482" y="1049803"/>
            <a:ext cx="8258026" cy="5355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Famiglia delle </a:t>
            </a:r>
            <a:r>
              <a:rPr lang="it-IT" dirty="0" err="1">
                <a:latin typeface="Times New Roman"/>
                <a:cs typeface="Times New Roman"/>
              </a:rPr>
              <a:t>Lamiacee</a:t>
            </a:r>
            <a:r>
              <a:rPr lang="it-IT" dirty="0">
                <a:latin typeface="Times New Roman"/>
                <a:cs typeface="Times New Roman"/>
              </a:rPr>
              <a:t>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Arbusto di 2m; Europa, Asia, Africa. Tipico della macchia                                   mediterranea. Vive tra il livello del mare e gli 800 m.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Era già noto nell’antico Egitto. I romani lo usavano per purificare                                   al posto dell’incenso. Carlo Magno lo mise nel “</a:t>
            </a:r>
            <a:r>
              <a:rPr lang="it-IT" dirty="0" err="1">
                <a:latin typeface="Times New Roman"/>
                <a:cs typeface="Times New Roman"/>
              </a:rPr>
              <a:t>Capitulare</a:t>
            </a:r>
            <a:r>
              <a:rPr lang="it-IT" dirty="0">
                <a:latin typeface="Times New Roman"/>
                <a:cs typeface="Times New Roman"/>
              </a:rPr>
              <a:t> de </a:t>
            </a:r>
            <a:r>
              <a:rPr lang="it-IT" dirty="0" err="1">
                <a:latin typeface="Times New Roman"/>
                <a:cs typeface="Times New Roman"/>
              </a:rPr>
              <a:t>villis</a:t>
            </a:r>
            <a:r>
              <a:rPr lang="it-IT" dirty="0">
                <a:latin typeface="Times New Roman"/>
                <a:cs typeface="Times New Roman"/>
              </a:rPr>
              <a:t>”,                                  lo rende obbligatorio nei monasteri.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Vive in terre secche e pietrose, non teme la siccità.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Dal latino </a:t>
            </a:r>
            <a:r>
              <a:rPr lang="it-IT" dirty="0" err="1">
                <a:latin typeface="Times New Roman"/>
                <a:cs typeface="Times New Roman"/>
              </a:rPr>
              <a:t>Rosmarinus</a:t>
            </a:r>
            <a:r>
              <a:rPr lang="it-IT" dirty="0">
                <a:latin typeface="Times New Roman"/>
                <a:cs typeface="Times New Roman"/>
              </a:rPr>
              <a:t>, rugiada di mare.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</a:t>
            </a:r>
            <a:r>
              <a:rPr lang="it-IT" dirty="0" err="1">
                <a:latin typeface="Times New Roman"/>
                <a:cs typeface="Times New Roman"/>
              </a:rPr>
              <a:t>Organotropismo</a:t>
            </a:r>
            <a:r>
              <a:rPr lang="it-IT" dirty="0">
                <a:latin typeface="Times New Roman"/>
                <a:cs typeface="Times New Roman"/>
              </a:rPr>
              <a:t> su fegato, colecisti, vie biliari, surrenali, gonadi maschili e femminili, metabolismo, sistema nervoso centrale.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Depurativo, drena fegato e vie biliari, migliora la funzionalità intestinale.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antiossidante, epatoprotettore, colagogo, coleretico, antispasmodico.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efficace in tutte le forme allergiche croniche, intolleranze alimentari. </a:t>
            </a:r>
          </a:p>
          <a:p>
            <a:pPr>
              <a:spcBef>
                <a:spcPts val="1200"/>
              </a:spcBef>
            </a:pPr>
            <a:r>
              <a:rPr lang="it-IT" dirty="0">
                <a:latin typeface="Times New Roman"/>
                <a:cs typeface="Times New Roman"/>
              </a:rPr>
              <a:t>- È indicato anche come stimolante del sistema nervoso centrale, es memoria. 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897491" y="356210"/>
            <a:ext cx="2122496" cy="58477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it-IT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/>
                <a:cs typeface="Times New Roman"/>
              </a:rPr>
              <a:t>Rosmarino</a:t>
            </a:r>
          </a:p>
        </p:txBody>
      </p:sp>
      <p:pic>
        <p:nvPicPr>
          <p:cNvPr id="5" name="Immagine 4" descr="Rosmarinus3 copia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2533" y="191987"/>
            <a:ext cx="2369036" cy="3824973"/>
          </a:xfrm>
          <a:prstGeom prst="rect">
            <a:avLst/>
          </a:prstGeom>
        </p:spPr>
      </p:pic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53053480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530785" y="1519816"/>
            <a:ext cx="615571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i="1" dirty="0">
                <a:latin typeface="Times New Roman"/>
                <a:cs typeface="Times New Roman"/>
              </a:rPr>
              <a:t>In ogni passeggiata nella natura l’uomo riceve molto di più di ciò che cerca.</a:t>
            </a:r>
          </a:p>
          <a:p>
            <a:endParaRPr lang="it-IT" sz="3200" i="1" dirty="0">
              <a:latin typeface="Times New Roman"/>
              <a:cs typeface="Times New Roman"/>
            </a:endParaRPr>
          </a:p>
          <a:p>
            <a:r>
              <a:rPr lang="it-IT" sz="3200" i="1" dirty="0">
                <a:latin typeface="Times New Roman"/>
                <a:cs typeface="Times New Roman"/>
              </a:rPr>
              <a:t>								John </a:t>
            </a:r>
            <a:r>
              <a:rPr lang="it-IT" sz="3200" i="1" dirty="0" err="1">
                <a:latin typeface="Times New Roman"/>
                <a:cs typeface="Times New Roman"/>
              </a:rPr>
              <a:t>Muir</a:t>
            </a:r>
            <a:endParaRPr lang="it-IT" sz="3200" i="1" dirty="0">
              <a:latin typeface="Times New Roman"/>
              <a:cs typeface="Times New Roman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-2442743" y="2181536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5" name="Segnaposto piè di pagina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</p:spPr>
        <p:txBody>
          <a:bodyPr/>
          <a:lstStyle/>
          <a:p>
            <a:r>
              <a:rPr lang="it-IT" sz="1600" dirty="0">
                <a:solidFill>
                  <a:prstClr val="black">
                    <a:tint val="75000"/>
                  </a:prstClr>
                </a:solidFill>
                <a:latin typeface="Times New Roman"/>
                <a:cs typeface="Times New Roman"/>
              </a:rPr>
              <a:t>Dottoressa Paola Beria</a:t>
            </a:r>
          </a:p>
        </p:txBody>
      </p:sp>
    </p:spTree>
    <p:extLst>
      <p:ext uri="{BB962C8B-B14F-4D97-AF65-F5344CB8AC3E}">
        <p14:creationId xmlns:p14="http://schemas.microsoft.com/office/powerpoint/2010/main" val="565264716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zione CeMON 4-3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1" id="{2B931F23-E1E2-A748-B438-BBCDC8A190D1}" vid="{DDF7912F-08FB-F540-87A3-44DE50AB3B7C}"/>
    </a:ext>
  </a:extLst>
</a:theme>
</file>

<file path=ppt/theme/theme10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resentazione CeMON 4-3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1" id="{2B931F23-E1E2-A748-B438-BBCDC8A190D1}" vid="{DDF7912F-08FB-F540-87A3-44DE50AB3B7C}"/>
    </a:ext>
  </a:extLst>
</a:theme>
</file>

<file path=ppt/theme/theme3.xml><?xml version="1.0" encoding="utf-8"?>
<a:theme xmlns:a="http://schemas.openxmlformats.org/drawingml/2006/main" name="2_Presentazione CeMON 4-3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1" id="{2B931F23-E1E2-A748-B438-BBCDC8A190D1}" vid="{DDF7912F-08FB-F540-87A3-44DE50AB3B7C}"/>
    </a:ext>
  </a:extLst>
</a:theme>
</file>

<file path=ppt/theme/theme4.xml><?xml version="1.0" encoding="utf-8"?>
<a:theme xmlns:a="http://schemas.openxmlformats.org/drawingml/2006/main" name="3_Presentazione CeMON 4-3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1" id="{2B931F23-E1E2-A748-B438-BBCDC8A190D1}" vid="{DDF7912F-08FB-F540-87A3-44DE50AB3B7C}"/>
    </a:ext>
  </a:extLst>
</a:theme>
</file>

<file path=ppt/theme/theme5.xml><?xml version="1.0" encoding="utf-8"?>
<a:theme xmlns:a="http://schemas.openxmlformats.org/drawingml/2006/main" name="4_Presentazione CeMON 4-3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1" id="{2B931F23-E1E2-A748-B438-BBCDC8A190D1}" vid="{DDF7912F-08FB-F540-87A3-44DE50AB3B7C}"/>
    </a:ext>
  </a:extLst>
</a:theme>
</file>

<file path=ppt/theme/theme6.xml><?xml version="1.0" encoding="utf-8"?>
<a:theme xmlns:a="http://schemas.openxmlformats.org/drawingml/2006/main" name="5_Presentazione CeMON 4-3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1" id="{2B931F23-E1E2-A748-B438-BBCDC8A190D1}" vid="{DDF7912F-08FB-F540-87A3-44DE50AB3B7C}"/>
    </a:ext>
  </a:extLst>
</a:theme>
</file>

<file path=ppt/theme/theme7.xml><?xml version="1.0" encoding="utf-8"?>
<a:theme xmlns:a="http://schemas.openxmlformats.org/drawingml/2006/main" name="6_Presentazione CeMON 4-3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1" id="{2B931F23-E1E2-A748-B438-BBCDC8A190D1}" vid="{DDF7912F-08FB-F540-87A3-44DE50AB3B7C}"/>
    </a:ext>
  </a:extLst>
</a:theme>
</file>

<file path=ppt/theme/theme8.xml><?xml version="1.0" encoding="utf-8"?>
<a:theme xmlns:a="http://schemas.openxmlformats.org/drawingml/2006/main" name="7_Presentazione CeMON 4-3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1" id="{2B931F23-E1E2-A748-B438-BBCDC8A190D1}" vid="{DDF7912F-08FB-F540-87A3-44DE50AB3B7C}"/>
    </a:ext>
  </a:extLst>
</a:theme>
</file>

<file path=ppt/theme/theme9.xml><?xml version="1.0" encoding="utf-8"?>
<a:theme xmlns:a="http://schemas.openxmlformats.org/drawingml/2006/main" name="8_Presentazione CeMON 4-3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1" id="{2B931F23-E1E2-A748-B438-BBCDC8A190D1}" vid="{DDF7912F-08FB-F540-87A3-44DE50AB3B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Presentazione CeMON 4-3.potx</Template>
  <TotalTime>8981</TotalTime>
  <Words>9216</Words>
  <Application>Microsoft Macintosh PowerPoint</Application>
  <PresentationFormat>Presentazione su schermo (4:3)</PresentationFormat>
  <Paragraphs>956</Paragraphs>
  <Slides>90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9</vt:i4>
      </vt:variant>
      <vt:variant>
        <vt:lpstr>Titoli diapositive</vt:lpstr>
      </vt:variant>
      <vt:variant>
        <vt:i4>90</vt:i4>
      </vt:variant>
    </vt:vector>
  </HeadingPairs>
  <TitlesOfParts>
    <vt:vector size="103" baseType="lpstr">
      <vt:lpstr>Arial</vt:lpstr>
      <vt:lpstr>Calibri</vt:lpstr>
      <vt:lpstr>Calibri Light</vt:lpstr>
      <vt:lpstr>Times New Roman</vt:lpstr>
      <vt:lpstr>Presentazione CeMON 4-3</vt:lpstr>
      <vt:lpstr>1_Presentazione CeMON 4-3</vt:lpstr>
      <vt:lpstr>2_Presentazione CeMON 4-3</vt:lpstr>
      <vt:lpstr>3_Presentazione CeMON 4-3</vt:lpstr>
      <vt:lpstr>4_Presentazione CeMON 4-3</vt:lpstr>
      <vt:lpstr>5_Presentazione CeMON 4-3</vt:lpstr>
      <vt:lpstr>6_Presentazione CeMON 4-3</vt:lpstr>
      <vt:lpstr>7_Presentazione CeMON 4-3</vt:lpstr>
      <vt:lpstr>8_Presentazione CeMON 4-3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Giuseppe Spinelli</dc:creator>
  <cp:lastModifiedBy>Giuseppe Spinelli</cp:lastModifiedBy>
  <cp:revision>312</cp:revision>
  <dcterms:created xsi:type="dcterms:W3CDTF">2020-02-17T16:37:17Z</dcterms:created>
  <dcterms:modified xsi:type="dcterms:W3CDTF">2020-06-11T14:07:23Z</dcterms:modified>
</cp:coreProperties>
</file>